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8" r:id="rId2"/>
    <p:sldId id="259" r:id="rId3"/>
    <p:sldId id="290" r:id="rId4"/>
    <p:sldId id="291" r:id="rId5"/>
    <p:sldId id="293" r:id="rId6"/>
    <p:sldId id="292" r:id="rId7"/>
    <p:sldId id="256" r:id="rId8"/>
    <p:sldId id="257" r:id="rId9"/>
  </p:sldIdLst>
  <p:sldSz cx="6858000" cy="9144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816" autoAdjust="0"/>
    <p:restoredTop sz="94660"/>
  </p:normalViewPr>
  <p:slideViewPr>
    <p:cSldViewPr>
      <p:cViewPr>
        <p:scale>
          <a:sx n="66" d="100"/>
          <a:sy n="66" d="100"/>
        </p:scale>
        <p:origin x="-1926" y="558"/>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CA"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99055BAC-C87B-4A18-B9D9-85B8EF7B94F5}" type="datetimeFigureOut">
              <a:rPr lang="en-US" smtClean="0"/>
              <a:pPr/>
              <a:t>8/13/2014</a:t>
            </a:fld>
            <a:endParaRPr lang="en-CA"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CD91A8FF-4ADC-460B-AB77-87005B640227}" type="slidenum">
              <a:rPr lang="en-CA" smtClean="0"/>
              <a:pPr/>
              <a:t>‹#›</a:t>
            </a:fld>
            <a:endParaRPr lang="en-CA" dirty="0"/>
          </a:p>
        </p:txBody>
      </p:sp>
    </p:spTree>
    <p:extLst>
      <p:ext uri="{BB962C8B-B14F-4D97-AF65-F5344CB8AC3E}">
        <p14:creationId xmlns:p14="http://schemas.microsoft.com/office/powerpoint/2010/main" val="4283615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CA" dirty="0"/>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E8302A0D-9F43-49F7-A109-A92B325E6199}" type="datetimeFigureOut">
              <a:rPr lang="en-US" smtClean="0"/>
              <a:pPr/>
              <a:t>8/13/2014</a:t>
            </a:fld>
            <a:endParaRPr lang="en-CA" dirty="0"/>
          </a:p>
        </p:txBody>
      </p:sp>
      <p:sp>
        <p:nvSpPr>
          <p:cNvPr id="4" name="Slide Image Placeholder 3"/>
          <p:cNvSpPr>
            <a:spLocks noGrp="1" noRot="1" noChangeAspect="1"/>
          </p:cNvSpPr>
          <p:nvPr>
            <p:ph type="sldImg" idx="2"/>
          </p:nvPr>
        </p:nvSpPr>
        <p:spPr>
          <a:xfrm>
            <a:off x="2176463" y="692150"/>
            <a:ext cx="2597150" cy="3463925"/>
          </a:xfrm>
          <a:prstGeom prst="rect">
            <a:avLst/>
          </a:prstGeom>
          <a:noFill/>
          <a:ln w="12700">
            <a:solidFill>
              <a:prstClr val="black"/>
            </a:solidFill>
          </a:ln>
        </p:spPr>
        <p:txBody>
          <a:bodyPr vert="horz" lIns="92492" tIns="46246" rIns="92492" bIns="46246" rtlCol="0" anchor="ctr"/>
          <a:lstStyle/>
          <a:p>
            <a:endParaRPr lang="en-CA"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94F5770A-9062-425F-AA99-4A280B233137}" type="slidenum">
              <a:rPr lang="en-CA" smtClean="0"/>
              <a:pPr/>
              <a:t>‹#›</a:t>
            </a:fld>
            <a:endParaRPr lang="en-CA" dirty="0"/>
          </a:p>
        </p:txBody>
      </p:sp>
    </p:spTree>
    <p:extLst>
      <p:ext uri="{BB962C8B-B14F-4D97-AF65-F5344CB8AC3E}">
        <p14:creationId xmlns:p14="http://schemas.microsoft.com/office/powerpoint/2010/main" val="3575756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F5770A-9062-425F-AA99-4A280B233137}" type="slidenum">
              <a:rPr lang="en-CA" smtClean="0"/>
              <a:pPr/>
              <a:t>2</a:t>
            </a:fld>
            <a:endParaRPr lang="en-C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F5770A-9062-425F-AA99-4A280B233137}" type="slidenum">
              <a:rPr lang="en-CA" smtClean="0"/>
              <a:pPr/>
              <a:t>7</a:t>
            </a:fld>
            <a:endParaRPr lang="en-CA"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F5770A-9062-425F-AA99-4A280B233137}" type="slidenum">
              <a:rPr lang="en-CA" smtClean="0"/>
              <a:pPr/>
              <a:t>8</a:t>
            </a:fld>
            <a:endParaRPr lang="en-CA"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CA"/>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B275048E-0CC3-43F1-8B27-D1B5239CA311}" type="datetimeFigureOut">
              <a:rPr lang="en-US" smtClean="0"/>
              <a:pPr/>
              <a:t>8/13/2014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AB2B329B-8D4D-456E-907D-7CF9D62487EB}" type="slidenum">
              <a:rPr lang="en-CA" smtClean="0"/>
              <a:pPr/>
              <a:t>‹#›</a:t>
            </a:fld>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275048E-0CC3-43F1-8B27-D1B5239CA311}" type="datetimeFigureOut">
              <a:rPr lang="en-US" smtClean="0"/>
              <a:pPr/>
              <a:t>8/13/2014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AB2B329B-8D4D-456E-907D-7CF9D62487EB}" type="slidenum">
              <a:rPr lang="en-CA" smtClean="0"/>
              <a:pPr/>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275048E-0CC3-43F1-8B27-D1B5239CA311}" type="datetimeFigureOut">
              <a:rPr lang="en-US" smtClean="0"/>
              <a:pPr/>
              <a:t>8/13/2014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AB2B329B-8D4D-456E-907D-7CF9D62487EB}" type="slidenum">
              <a:rPr lang="en-CA" smtClean="0"/>
              <a:pPr/>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275048E-0CC3-43F1-8B27-D1B5239CA311}" type="datetimeFigureOut">
              <a:rPr lang="en-US" smtClean="0"/>
              <a:pPr/>
              <a:t>8/13/2014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AB2B329B-8D4D-456E-907D-7CF9D62487EB}" type="slidenum">
              <a:rPr lang="en-CA" smtClean="0"/>
              <a:pPr/>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75048E-0CC3-43F1-8B27-D1B5239CA311}" type="datetimeFigureOut">
              <a:rPr lang="en-US" smtClean="0"/>
              <a:pPr/>
              <a:t>8/13/2014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AB2B329B-8D4D-456E-907D-7CF9D62487EB}" type="slidenum">
              <a:rPr lang="en-CA" smtClean="0"/>
              <a:pPr/>
              <a:t>‹#›</a:t>
            </a:fld>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B275048E-0CC3-43F1-8B27-D1B5239CA311}" type="datetimeFigureOut">
              <a:rPr lang="en-US" smtClean="0"/>
              <a:pPr/>
              <a:t>8/13/2014</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AB2B329B-8D4D-456E-907D-7CF9D62487EB}" type="slidenum">
              <a:rPr lang="en-CA" smtClean="0"/>
              <a:pPr/>
              <a:t>‹#›</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B275048E-0CC3-43F1-8B27-D1B5239CA311}" type="datetimeFigureOut">
              <a:rPr lang="en-US" smtClean="0"/>
              <a:pPr/>
              <a:t>8/13/2014</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AB2B329B-8D4D-456E-907D-7CF9D62487EB}" type="slidenum">
              <a:rPr lang="en-CA" smtClean="0"/>
              <a:pPr/>
              <a:t>‹#›</a:t>
            </a:fld>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B275048E-0CC3-43F1-8B27-D1B5239CA311}" type="datetimeFigureOut">
              <a:rPr lang="en-US" smtClean="0"/>
              <a:pPr/>
              <a:t>8/13/2014</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AB2B329B-8D4D-456E-907D-7CF9D62487EB}" type="slidenum">
              <a:rPr lang="en-CA" smtClean="0"/>
              <a:pPr/>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75048E-0CC3-43F1-8B27-D1B5239CA311}" type="datetimeFigureOut">
              <a:rPr lang="en-US" smtClean="0"/>
              <a:pPr/>
              <a:t>8/13/2014</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AB2B329B-8D4D-456E-907D-7CF9D62487EB}" type="slidenum">
              <a:rPr lang="en-CA" smtClean="0"/>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75048E-0CC3-43F1-8B27-D1B5239CA311}" type="datetimeFigureOut">
              <a:rPr lang="en-US" smtClean="0"/>
              <a:pPr/>
              <a:t>8/13/2014</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AB2B329B-8D4D-456E-907D-7CF9D62487EB}" type="slidenum">
              <a:rPr lang="en-CA" smtClean="0"/>
              <a:pPr/>
              <a:t>‹#›</a:t>
            </a:fld>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75048E-0CC3-43F1-8B27-D1B5239CA311}" type="datetimeFigureOut">
              <a:rPr lang="en-US" smtClean="0"/>
              <a:pPr/>
              <a:t>8/13/2014</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AB2B329B-8D4D-456E-907D-7CF9D62487EB}" type="slidenum">
              <a:rPr lang="en-CA" smtClean="0"/>
              <a:pPr/>
              <a:t>‹#›</a:t>
            </a:fld>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275048E-0CC3-43F1-8B27-D1B5239CA311}" type="datetimeFigureOut">
              <a:rPr lang="en-US" smtClean="0"/>
              <a:pPr/>
              <a:t>8/13/2014</a:t>
            </a:fld>
            <a:endParaRPr lang="en-CA"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B2B329B-8D4D-456E-907D-7CF9D62487EB}" type="slidenum">
              <a:rPr lang="en-CA" smtClean="0"/>
              <a:pPr/>
              <a:t>‹#›</a:t>
            </a:fld>
            <a:endParaRPr lang="en-C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en.wikipedia.org/wiki/Memorial_Cup" TargetMode="External"/><Relationship Id="rId13" Type="http://schemas.openxmlformats.org/officeDocument/2006/relationships/image" Target="../media/image4.jpeg"/><Relationship Id="rId3" Type="http://schemas.openxmlformats.org/officeDocument/2006/relationships/image" Target="../media/image1.png"/><Relationship Id="rId7" Type="http://schemas.openxmlformats.org/officeDocument/2006/relationships/hyperlink" Target="http://en.wikipedia.org/wiki/Russia" TargetMode="External"/><Relationship Id="rId12" Type="http://schemas.openxmlformats.org/officeDocument/2006/relationships/hyperlink" Target="http://en.wikipedia.org/wiki/2007%E2%80%9308_AHL_seaso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en.wikipedia.org/wiki/Canada" TargetMode="External"/><Relationship Id="rId11" Type="http://schemas.openxmlformats.org/officeDocument/2006/relationships/hyperlink" Target="http://en.wikipedia.org/wiki/American_Hockey_League" TargetMode="External"/><Relationship Id="rId5" Type="http://schemas.openxmlformats.org/officeDocument/2006/relationships/hyperlink" Target="http://en.wikipedia.org/wiki/Buffalo_Sabres" TargetMode="External"/><Relationship Id="rId10" Type="http://schemas.openxmlformats.org/officeDocument/2006/relationships/hyperlink" Target="http://en.wikipedia.org/wiki/David_Bolland" TargetMode="External"/><Relationship Id="rId4" Type="http://schemas.openxmlformats.org/officeDocument/2006/relationships/hyperlink" Target="http://en.wikipedia.org/wiki/2004_NHL_Entry_Draft" TargetMode="External"/><Relationship Id="rId9" Type="http://schemas.openxmlformats.org/officeDocument/2006/relationships/hyperlink" Target="http://en.wikipedia.org/wiki/Rob_Schremp" TargetMode="External"/><Relationship Id="rId1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hyperlink" Target="http://www.google.ca/url?sa=i&amp;rct=j&amp;q=&amp;esrc=s&amp;frm=1&amp;source=images&amp;cd=&amp;cad=rja&amp;uact=8&amp;docid=ClZ5IFGqHho9xM&amp;tbnid=chtr4KtAPN-PZM:&amp;ved=0CAUQjRw&amp;url=http%3A%2F%2Fwww.hockeytrainingabove.com%2Findex.php%3Fpage%3DStaff_%26_Bios&amp;ei=INLrU_qSHcqMyATBmIDYAw&amp;bvm=bv.72938740,d.aWw&amp;psig=AFQjCNHH9n-141h_pRnn7doZj3wOncy_TQ&amp;ust=1408050068148668" TargetMode="External"/><Relationship Id="rId4" Type="http://schemas.openxmlformats.org/officeDocument/2006/relationships/hyperlink" Target="http://www.google.ca/url?sa=i&amp;rct=j&amp;q=&amp;esrc=s&amp;frm=1&amp;source=images&amp;cd=&amp;cad=rja&amp;uact=8&amp;docid=fLU2fgmTmsvYkM&amp;tbnid=XAYQTTpRPzhIIM:&amp;ved=0CAUQjRw&amp;url=http%3A%2F%2Fperformaxhockey.com%2Fperformax%2Fhockey-instruction-2%2Fshooting-clinic%2F&amp;ei=mNLrU5K6J8KLyATJsoDAAg&amp;bvm=bv.72938740,d.aWw&amp;psig=AFQjCNFvaiPweXmzz357MOv5oQs8nSw1ig&amp;ust=1408050196549861"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hyperlink" Target="http://www.google.ca/url?sa=i&amp;rct=j&amp;q=&amp;esrc=s&amp;frm=1&amp;source=images&amp;cd=&amp;cad=rja&amp;uact=8&amp;docid=fLU2fgmTmsvYkM&amp;tbnid=XAYQTTpRPzhIIM:&amp;ved=0CAUQjRw&amp;url=http%3A%2F%2Fperformaxhockey.com%2Fperformax%2Fhockey-instruction-2%2Fshooting-clinic%2F&amp;ei=mNLrU5K6J8KLyATJsoDAAg&amp;bvm=bv.72938740,d.aWw&amp;psig=AFQjCNFvaiPweXmzz357MOv5oQs8nSw1ig&amp;ust=1408050196549861"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a:off x="285728" y="2428860"/>
            <a:ext cx="621510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utoShape 24"/>
          <p:cNvSpPr>
            <a:spLocks noChangeArrowheads="1"/>
          </p:cNvSpPr>
          <p:nvPr/>
        </p:nvSpPr>
        <p:spPr bwMode="auto">
          <a:xfrm>
            <a:off x="0" y="0"/>
            <a:ext cx="6858000" cy="1785918"/>
          </a:xfrm>
          <a:prstGeom prst="rtTriangle">
            <a:avLst/>
          </a:prstGeom>
          <a:solidFill>
            <a:srgbClr val="000000"/>
          </a:solidFill>
          <a:ln w="9525">
            <a:solidFill>
              <a:schemeClr val="tx1"/>
            </a:solidFill>
            <a:miter lim="800000"/>
            <a:headEnd/>
            <a:tailEnd/>
          </a:ln>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CA" sz="2400" b="1" i="1" dirty="0" smtClean="0">
                <a:solidFill>
                  <a:schemeClr val="bg1"/>
                </a:solidFill>
              </a:rPr>
              <a:t>London </a:t>
            </a:r>
            <a:r>
              <a:rPr lang="en-CA" sz="2400" b="1" i="1" dirty="0" smtClean="0">
                <a:solidFill>
                  <a:schemeClr val="bg1"/>
                </a:solidFill>
              </a:rPr>
              <a:t>Knights</a:t>
            </a:r>
          </a:p>
          <a:p>
            <a:pPr>
              <a:defRPr/>
            </a:pPr>
            <a:r>
              <a:rPr lang="en-CA" sz="2400" b="1" i="1" dirty="0" smtClean="0">
                <a:solidFill>
                  <a:schemeClr val="bg1"/>
                </a:solidFill>
              </a:rPr>
              <a:t>Instructors</a:t>
            </a:r>
            <a:r>
              <a:rPr lang="en-CA" sz="2800" b="1" i="1" dirty="0" smtClean="0">
                <a:solidFill>
                  <a:schemeClr val="bg1"/>
                </a:solidFill>
              </a:rPr>
              <a:t/>
            </a:r>
            <a:br>
              <a:rPr lang="en-CA" sz="2800" b="1" i="1" dirty="0" smtClean="0">
                <a:solidFill>
                  <a:schemeClr val="bg1"/>
                </a:solidFill>
              </a:rPr>
            </a:br>
            <a:endParaRPr lang="en-US" sz="2000" i="1" dirty="0">
              <a:ln w="18415" cmpd="sng">
                <a:solidFill>
                  <a:srgbClr val="FFFFFF"/>
                </a:solidFill>
                <a:prstDash val="solid"/>
              </a:ln>
              <a:solidFill>
                <a:schemeClr val="bg1"/>
              </a:solidFill>
              <a:effectLst>
                <a:outerShdw blurRad="63500" dir="3600000" algn="tl" rotWithShape="0">
                  <a:srgbClr val="000000">
                    <a:alpha val="70000"/>
                  </a:srgbClr>
                </a:outerShdw>
              </a:effectLst>
              <a:latin typeface="Calibri" pitchFamily="34" charset="0"/>
              <a:cs typeface="Arial" pitchFamily="34" charset="0"/>
            </a:endParaRPr>
          </a:p>
        </p:txBody>
      </p:sp>
      <p:cxnSp>
        <p:nvCxnSpPr>
          <p:cNvPr id="12" name="Straight Connector 11"/>
          <p:cNvCxnSpPr/>
          <p:nvPr/>
        </p:nvCxnSpPr>
        <p:spPr>
          <a:xfrm>
            <a:off x="500042" y="0"/>
            <a:ext cx="6357958" cy="16430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14290" y="2000232"/>
            <a:ext cx="5590974" cy="338554"/>
          </a:xfrm>
          <a:prstGeom prst="rect">
            <a:avLst/>
          </a:prstGeom>
          <a:noFill/>
        </p:spPr>
        <p:txBody>
          <a:bodyPr wrap="square" rtlCol="0">
            <a:spAutoFit/>
          </a:bodyPr>
          <a:lstStyle/>
          <a:p>
            <a:r>
              <a:rPr lang="en-CA" sz="1600" b="1" i="1" dirty="0" smtClean="0"/>
              <a:t>ROB SIMPSON, </a:t>
            </a:r>
            <a:r>
              <a:rPr lang="en-CA" sz="1600" i="1" dirty="0" smtClean="0"/>
              <a:t>Assistant General Manager/Assistant Coach</a:t>
            </a:r>
            <a:endParaRPr lang="en-CA" sz="1600" b="1" i="1" dirty="0"/>
          </a:p>
        </p:txBody>
      </p:sp>
      <p:pic>
        <p:nvPicPr>
          <p:cNvPr id="13" name="Picture 12" descr="http://en.academic.ru/pictures/enwiki/79/OntarioHockeyLeague.png"/>
          <p:cNvPicPr/>
          <p:nvPr/>
        </p:nvPicPr>
        <p:blipFill>
          <a:blip r:embed="rId2" cstate="print"/>
          <a:srcRect/>
          <a:stretch>
            <a:fillRect/>
          </a:stretch>
        </p:blipFill>
        <p:spPr bwMode="auto">
          <a:xfrm>
            <a:off x="4786322" y="8286776"/>
            <a:ext cx="1571636" cy="571472"/>
          </a:xfrm>
          <a:prstGeom prst="rect">
            <a:avLst/>
          </a:prstGeom>
          <a:noFill/>
          <a:ln w="9525">
            <a:noFill/>
            <a:miter lim="800000"/>
            <a:headEnd/>
            <a:tailEnd/>
          </a:ln>
        </p:spPr>
      </p:pic>
      <p:sp>
        <p:nvSpPr>
          <p:cNvPr id="2" name="Rectangle 1"/>
          <p:cNvSpPr/>
          <p:nvPr/>
        </p:nvSpPr>
        <p:spPr>
          <a:xfrm>
            <a:off x="1752600" y="2514600"/>
            <a:ext cx="4841280" cy="5816977"/>
          </a:xfrm>
          <a:prstGeom prst="rect">
            <a:avLst/>
          </a:prstGeom>
        </p:spPr>
        <p:txBody>
          <a:bodyPr wrap="square">
            <a:spAutoFit/>
          </a:bodyPr>
          <a:lstStyle/>
          <a:p>
            <a:r>
              <a:rPr lang="en-CA" sz="1200" dirty="0" smtClean="0"/>
              <a:t>Rob enters his </a:t>
            </a:r>
            <a:r>
              <a:rPr lang="en-CA" sz="1200" dirty="0" smtClean="0"/>
              <a:t>3</a:t>
            </a:r>
            <a:r>
              <a:rPr lang="en-CA" sz="1200" baseline="30000" dirty="0" smtClean="0"/>
              <a:t>rd</a:t>
            </a:r>
            <a:r>
              <a:rPr lang="en-CA" sz="1200" dirty="0" smtClean="0"/>
              <a:t> </a:t>
            </a:r>
            <a:r>
              <a:rPr lang="en-CA" sz="1200" dirty="0" smtClean="0"/>
              <a:t>season as Assistant General Manager/Assistant Coach with the London Knights.  A Cobourg, Ontario native, Rob played Tier II Junior A hockey for his hometown team the Cobourg Cougars.  He has coached at the AAA Minor Midget level for both the Elgin Middlesex Chiefs and the London Junior Knights, winning Alliance Championships with both organizations.  He has represented the Alliance at the OHL Cup with the 2010 Elgin Middlesex Chiefs (a team that featured current London Knights Matt and Ryan Rupert) and the 2012 London Jr. Knights.  His 2012 London Jr. Knights team went 64-10-4 overall for the year and a impressive 11-0-1 en-route to the Alliance Championship.  During his time coaching minor hockey, he has had 25 players from his team selected in the OHL priority draft over the past 4 years. </a:t>
            </a:r>
            <a:r>
              <a:rPr lang="en-CA" sz="1200" dirty="0" smtClean="0"/>
              <a:t> Most notably 1</a:t>
            </a:r>
            <a:r>
              <a:rPr lang="en-CA" sz="1200" baseline="30000" dirty="0" smtClean="0"/>
              <a:t>st</a:t>
            </a:r>
            <a:r>
              <a:rPr lang="en-CA" sz="1200" dirty="0" smtClean="0"/>
              <a:t> round NHL Draft selection Jared McCan</a:t>
            </a:r>
            <a:r>
              <a:rPr lang="en-CA" sz="1200" dirty="0" smtClean="0"/>
              <a:t>n. </a:t>
            </a:r>
            <a:r>
              <a:rPr lang="en-CA" sz="1200" dirty="0" smtClean="0"/>
              <a:t> </a:t>
            </a:r>
            <a:r>
              <a:rPr lang="en-CA" sz="1200" dirty="0" smtClean="0"/>
              <a:t>He also spent the 2011-2012 season scouting for the OHL Central Scouting program covering Western Ontario and the Alliance Hockey League. </a:t>
            </a:r>
            <a:endParaRPr lang="en-US" sz="1200" dirty="0" smtClean="0"/>
          </a:p>
          <a:p>
            <a:r>
              <a:rPr lang="en-CA" sz="1200" dirty="0" smtClean="0"/>
              <a:t> </a:t>
            </a:r>
            <a:endParaRPr lang="en-US" sz="1200" dirty="0" smtClean="0"/>
          </a:p>
          <a:p>
            <a:r>
              <a:rPr lang="en-CA" sz="1200" dirty="0" smtClean="0"/>
              <a:t>While juggling both roles is a large job, Rob welcomes the challenge.  As the Assistant GM, Rob is responsible for the day to day operations of the team and ensures that everything is running smoothly so that he can help to eliminate any distractions for the players.  Rob looks after all OHL contracts, organizing the main/mini training camp, arranging and overseeing all billeting, team travel, scouting, immigration &amp; IIHF/USA transfers, player’s schooling, trades,  OHL Priority Selection and CHL Import Draft, player relations and media relations. </a:t>
            </a:r>
            <a:r>
              <a:rPr lang="en-CA" sz="1200" dirty="0"/>
              <a:t>In his role as Assistant Coach, </a:t>
            </a:r>
            <a:r>
              <a:rPr lang="en-CA" sz="1200" dirty="0" smtClean="0"/>
              <a:t>Rob  </a:t>
            </a:r>
            <a:r>
              <a:rPr lang="en-CA" sz="1200" dirty="0"/>
              <a:t>is responsible for assisting Head Coach Dale Hunter and the London Knights coaching staff with all aspects of on and off-ice development of the London Knights players.  This includes but is not limited to; working with the </a:t>
            </a:r>
            <a:r>
              <a:rPr lang="en-CA" sz="1200" dirty="0" smtClean="0"/>
              <a:t>forwards, </a:t>
            </a:r>
            <a:r>
              <a:rPr lang="en-CA" sz="1200" dirty="0"/>
              <a:t>the development of the young draft picks and prospects within the system, skills/player development, video pre-scout and analysis, practice planning, and game strategy.  </a:t>
            </a:r>
            <a:endParaRPr lang="en-US" sz="1200" dirty="0" smtClean="0"/>
          </a:p>
        </p:txBody>
      </p:sp>
      <p:pic>
        <p:nvPicPr>
          <p:cNvPr id="2050" name="Picture 2" descr="C:\Users\Rob Simpson\AppData\Local\Microsoft\Windows\Temporary Internet Files\Content.Outlook\MHT68QJZ\Simpson Ro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3054" y="2771800"/>
            <a:ext cx="1103012" cy="154421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38856" y="0"/>
            <a:ext cx="1219144" cy="157771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25"/>
          <p:cNvSpPr>
            <a:spLocks noChangeArrowheads="1"/>
          </p:cNvSpPr>
          <p:nvPr/>
        </p:nvSpPr>
        <p:spPr bwMode="auto">
          <a:xfrm>
            <a:off x="4343400" y="7334269"/>
            <a:ext cx="2514600" cy="1661993"/>
          </a:xfrm>
          <a:prstGeom prst="rect">
            <a:avLst/>
          </a:prstGeom>
          <a:noFill/>
          <a:ln w="9525">
            <a:noFill/>
            <a:miter lim="800000"/>
            <a:headEnd/>
            <a:tailEnd/>
          </a:ln>
        </p:spPr>
        <p:txBody>
          <a:bodyPr wrap="square">
            <a:spAutoFit/>
          </a:bodyPr>
          <a:lstStyle/>
          <a:p>
            <a:pPr algn="r"/>
            <a:r>
              <a:rPr lang="en-US" b="1" dirty="0">
                <a:solidFill>
                  <a:schemeClr val="bg1"/>
                </a:solidFill>
                <a:latin typeface="Calibri" pitchFamily="-108" charset="0"/>
              </a:rPr>
              <a:t>Misha S. Donskov </a:t>
            </a:r>
          </a:p>
          <a:p>
            <a:pPr algn="r"/>
            <a:r>
              <a:rPr lang="en-US" sz="1400" dirty="0">
                <a:solidFill>
                  <a:schemeClr val="bg1"/>
                </a:solidFill>
                <a:latin typeface="Calibri" pitchFamily="-108" charset="0"/>
              </a:rPr>
              <a:t>The University of Western Ontario</a:t>
            </a:r>
          </a:p>
          <a:p>
            <a:pPr algn="r"/>
            <a:r>
              <a:rPr lang="en-US" sz="1400" dirty="0">
                <a:solidFill>
                  <a:schemeClr val="bg1"/>
                </a:solidFill>
                <a:latin typeface="Calibri" pitchFamily="-108" charset="0"/>
              </a:rPr>
              <a:t>Graduate School of Kinesiology </a:t>
            </a:r>
          </a:p>
          <a:p>
            <a:pPr algn="r"/>
            <a:r>
              <a:rPr lang="en-US" sz="1400" dirty="0">
                <a:solidFill>
                  <a:schemeClr val="bg1"/>
                </a:solidFill>
                <a:latin typeface="Calibri" pitchFamily="-108" charset="0"/>
              </a:rPr>
              <a:t>KIN </a:t>
            </a:r>
            <a:r>
              <a:rPr lang="en-US" sz="1400" dirty="0" smtClean="0">
                <a:solidFill>
                  <a:schemeClr val="bg1"/>
                </a:solidFill>
                <a:latin typeface="Calibri" pitchFamily="-108" charset="0"/>
              </a:rPr>
              <a:t>9630: Art  &amp; Science of Coaching</a:t>
            </a:r>
            <a:endParaRPr lang="en-US" sz="1400" dirty="0">
              <a:solidFill>
                <a:schemeClr val="bg1"/>
              </a:solidFill>
              <a:latin typeface="Calibri" pitchFamily="-108" charset="0"/>
            </a:endParaRPr>
          </a:p>
          <a:p>
            <a:pPr algn="r"/>
            <a:r>
              <a:rPr lang="en-US" sz="1400" dirty="0" smtClean="0">
                <a:solidFill>
                  <a:schemeClr val="bg1"/>
                </a:solidFill>
                <a:latin typeface="Calibri" pitchFamily="-108" charset="0"/>
              </a:rPr>
              <a:t>Dr. Bob La Rose</a:t>
            </a:r>
            <a:endParaRPr lang="en-US" sz="1400" dirty="0">
              <a:solidFill>
                <a:schemeClr val="bg1"/>
              </a:solidFill>
              <a:latin typeface="Calibri" pitchFamily="-108" charset="0"/>
            </a:endParaRPr>
          </a:p>
        </p:txBody>
      </p:sp>
      <p:pic>
        <p:nvPicPr>
          <p:cNvPr id="7" name="Picture 6" descr="http://en.academic.ru/pictures/enwiki/79/OntarioHockeyLeague.png"/>
          <p:cNvPicPr/>
          <p:nvPr/>
        </p:nvPicPr>
        <p:blipFill>
          <a:blip r:embed="rId3" cstate="print"/>
          <a:srcRect/>
          <a:stretch>
            <a:fillRect/>
          </a:stretch>
        </p:blipFill>
        <p:spPr bwMode="auto">
          <a:xfrm>
            <a:off x="4786322" y="8286776"/>
            <a:ext cx="1571636" cy="571472"/>
          </a:xfrm>
          <a:prstGeom prst="rect">
            <a:avLst/>
          </a:prstGeom>
          <a:noFill/>
          <a:ln w="9525">
            <a:noFill/>
            <a:miter lim="800000"/>
            <a:headEnd/>
            <a:tailEnd/>
          </a:ln>
        </p:spPr>
      </p:pic>
      <p:cxnSp>
        <p:nvCxnSpPr>
          <p:cNvPr id="11" name="Straight Connector 10"/>
          <p:cNvCxnSpPr/>
          <p:nvPr/>
        </p:nvCxnSpPr>
        <p:spPr>
          <a:xfrm>
            <a:off x="500042" y="2500298"/>
            <a:ext cx="607225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utoShape 24"/>
          <p:cNvSpPr>
            <a:spLocks noChangeArrowheads="1"/>
          </p:cNvSpPr>
          <p:nvPr/>
        </p:nvSpPr>
        <p:spPr bwMode="auto">
          <a:xfrm>
            <a:off x="0" y="0"/>
            <a:ext cx="6858000" cy="1785918"/>
          </a:xfrm>
          <a:prstGeom prst="rtTriangle">
            <a:avLst/>
          </a:prstGeom>
          <a:solidFill>
            <a:srgbClr val="000000"/>
          </a:solidFill>
          <a:ln w="9525">
            <a:solidFill>
              <a:schemeClr val="tx1"/>
            </a:solidFill>
            <a:miter lim="800000"/>
            <a:headEnd/>
            <a:tailEnd/>
          </a:ln>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CA" sz="2400" b="1" i="1" dirty="0">
                <a:solidFill>
                  <a:schemeClr val="bg1"/>
                </a:solidFill>
              </a:rPr>
              <a:t>London Knights</a:t>
            </a:r>
          </a:p>
          <a:p>
            <a:pPr>
              <a:defRPr/>
            </a:pPr>
            <a:r>
              <a:rPr lang="en-CA" sz="2400" b="1" i="1" dirty="0">
                <a:solidFill>
                  <a:schemeClr val="bg1"/>
                </a:solidFill>
              </a:rPr>
              <a:t>Instructors</a:t>
            </a:r>
            <a:r>
              <a:rPr lang="en-CA" sz="2800" b="1" i="1" dirty="0" smtClean="0">
                <a:solidFill>
                  <a:schemeClr val="bg1"/>
                </a:solidFill>
              </a:rPr>
              <a:t/>
            </a:r>
            <a:br>
              <a:rPr lang="en-CA" sz="2800" b="1" i="1" dirty="0" smtClean="0">
                <a:solidFill>
                  <a:schemeClr val="bg1"/>
                </a:solidFill>
              </a:rPr>
            </a:br>
            <a:endParaRPr lang="en-US" sz="2000" i="1" dirty="0">
              <a:ln w="18415" cmpd="sng">
                <a:solidFill>
                  <a:srgbClr val="FFFFFF"/>
                </a:solidFill>
                <a:prstDash val="solid"/>
              </a:ln>
              <a:solidFill>
                <a:schemeClr val="bg1"/>
              </a:solidFill>
              <a:effectLst>
                <a:outerShdw blurRad="63500" dir="3600000" algn="tl" rotWithShape="0">
                  <a:srgbClr val="000000">
                    <a:alpha val="70000"/>
                  </a:srgbClr>
                </a:outerShdw>
              </a:effectLst>
              <a:latin typeface="Calibri" pitchFamily="34" charset="0"/>
              <a:cs typeface="Arial" pitchFamily="34" charset="0"/>
            </a:endParaRPr>
          </a:p>
        </p:txBody>
      </p:sp>
      <p:cxnSp>
        <p:nvCxnSpPr>
          <p:cNvPr id="12" name="Straight Connector 11"/>
          <p:cNvCxnSpPr/>
          <p:nvPr/>
        </p:nvCxnSpPr>
        <p:spPr>
          <a:xfrm>
            <a:off x="500042" y="0"/>
            <a:ext cx="6357958" cy="16430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00042" y="2000232"/>
            <a:ext cx="5672158" cy="400110"/>
          </a:xfrm>
          <a:prstGeom prst="rect">
            <a:avLst/>
          </a:prstGeom>
          <a:noFill/>
        </p:spPr>
        <p:txBody>
          <a:bodyPr wrap="square" rtlCol="0">
            <a:spAutoFit/>
          </a:bodyPr>
          <a:lstStyle/>
          <a:p>
            <a:r>
              <a:rPr lang="en-CA" sz="2000" b="1" i="1" dirty="0" smtClean="0"/>
              <a:t>DYLAN HUNTER, </a:t>
            </a:r>
            <a:r>
              <a:rPr lang="en-CA" sz="2000" i="1" dirty="0" smtClean="0"/>
              <a:t>Assistant Coach</a:t>
            </a:r>
            <a:endParaRPr lang="en-CA" sz="2000" b="1" i="1" dirty="0"/>
          </a:p>
        </p:txBody>
      </p:sp>
      <p:sp>
        <p:nvSpPr>
          <p:cNvPr id="2049" name="Rectangle 1"/>
          <p:cNvSpPr>
            <a:spLocks noChangeArrowheads="1"/>
          </p:cNvSpPr>
          <p:nvPr/>
        </p:nvSpPr>
        <p:spPr bwMode="auto">
          <a:xfrm>
            <a:off x="1916832" y="2627784"/>
            <a:ext cx="4500594"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CA" sz="1200" dirty="0" smtClean="0"/>
              <a:t>Dylan Hunter is entering his </a:t>
            </a:r>
            <a:r>
              <a:rPr lang="en-CA" sz="1200" dirty="0" smtClean="0"/>
              <a:t>4</a:t>
            </a:r>
            <a:r>
              <a:rPr lang="en-CA" sz="1200" baseline="30000" dirty="0" smtClean="0"/>
              <a:t>th</a:t>
            </a:r>
            <a:r>
              <a:rPr lang="en-CA" sz="1200" dirty="0" smtClean="0"/>
              <a:t> </a:t>
            </a:r>
            <a:r>
              <a:rPr lang="en-CA" sz="1200" dirty="0" smtClean="0"/>
              <a:t>year as an Assistant Coach with the London Knights.  Prior to joining the Knights coaching staff, Dylan played five years of professional hockey in the AHL and ECHL being drafted in the 9</a:t>
            </a:r>
            <a:r>
              <a:rPr lang="en-CA" sz="1200" baseline="30000" dirty="0" smtClean="0"/>
              <a:t>th</a:t>
            </a:r>
            <a:r>
              <a:rPr lang="en-CA" sz="1200" dirty="0" smtClean="0"/>
              <a:t> round (273rd overall)  of the </a:t>
            </a:r>
            <a:r>
              <a:rPr lang="en-CA" sz="1200" dirty="0" smtClean="0">
                <a:hlinkClick r:id="rId4" tooltip="2004 NHL Entry Draft"/>
              </a:rPr>
              <a:t>2004 NHL Entry Draft</a:t>
            </a:r>
            <a:r>
              <a:rPr lang="en-CA" sz="1200" dirty="0" smtClean="0"/>
              <a:t> by the </a:t>
            </a:r>
            <a:r>
              <a:rPr lang="en-CA" sz="1200" dirty="0" smtClean="0">
                <a:hlinkClick r:id="rId5" tooltip="Buffalo Sabres"/>
              </a:rPr>
              <a:t>Buffalo S</a:t>
            </a:r>
            <a:r>
              <a:rPr lang="en-CA" sz="1200" u="sng" dirty="0" smtClean="0">
                <a:solidFill>
                  <a:srgbClr val="0000FF"/>
                </a:solidFill>
                <a:hlinkClick r:id="rId5" tooltip="Buffalo Sabres"/>
              </a:rPr>
              <a:t>abre</a:t>
            </a:r>
            <a:r>
              <a:rPr lang="en-CA" sz="1200" u="sng" dirty="0" smtClean="0">
                <a:solidFill>
                  <a:srgbClr val="0000FF"/>
                </a:solidFill>
              </a:rPr>
              <a:t>s</a:t>
            </a:r>
            <a:r>
              <a:rPr lang="en-CA" sz="1200" dirty="0" smtClean="0"/>
              <a:t>. During his time as a professional – Dylan played over 300 games collecting 60 goals, 115 assists and 175 points to go along with 225 PIM.</a:t>
            </a:r>
            <a:endParaRPr kumimoji="0" lang="en-US" sz="1200" b="0" i="0" u="none" strike="noStrike" cap="none" normalizeH="0" baseline="0" dirty="0" smtClean="0">
              <a:ln>
                <a:noFill/>
              </a:ln>
              <a:solidFill>
                <a:schemeClr val="tx1"/>
              </a:solidFill>
              <a:effectLst/>
              <a:cs typeface="Arial" pitchFamily="34" charset="0"/>
            </a:endParaRPr>
          </a:p>
        </p:txBody>
      </p:sp>
      <p:sp>
        <p:nvSpPr>
          <p:cNvPr id="13" name="Rectangle 12"/>
          <p:cNvSpPr/>
          <p:nvPr/>
        </p:nvSpPr>
        <p:spPr>
          <a:xfrm>
            <a:off x="533400" y="4267200"/>
            <a:ext cx="6072230" cy="3970318"/>
          </a:xfrm>
          <a:prstGeom prst="rect">
            <a:avLst/>
          </a:prstGeom>
        </p:spPr>
        <p:txBody>
          <a:bodyPr wrap="square">
            <a:spAutoFit/>
          </a:bodyPr>
          <a:lstStyle/>
          <a:p>
            <a:r>
              <a:rPr lang="en-CA" sz="1200" dirty="0" smtClean="0"/>
              <a:t>Prior to his career as a professional, Dylan was a member of the London Knights from 2001-2006 where he played in 315 games.  During his time as a Knight, Dylan scored 106 goals, 263 assists totalling 369 points to go along with 240 PIM.  Additionally, Dylan was instrumental in the team’s 2005 Memorial Cup Championship and was appointed status of Captain for the London Knights during the 2005/2006 season.  In his role as Assistant Coach, Dylan is responsible for assisting Head Coach </a:t>
            </a:r>
            <a:r>
              <a:rPr lang="en-CA" sz="1200" dirty="0" smtClean="0"/>
              <a:t>Dale Hunter </a:t>
            </a:r>
            <a:r>
              <a:rPr lang="en-CA" sz="1200" dirty="0" smtClean="0"/>
              <a:t>and </a:t>
            </a:r>
            <a:r>
              <a:rPr lang="en-CA" sz="1200" dirty="0" smtClean="0"/>
              <a:t>the London Knights coaching staff with all aspects of on and off-ice development of the London Knights players.  This includes but is not limited to; working with the </a:t>
            </a:r>
            <a:r>
              <a:rPr lang="en-CA" sz="1200" dirty="0" smtClean="0"/>
              <a:t>Defense</a:t>
            </a:r>
            <a:r>
              <a:rPr lang="en-CA" sz="1200" dirty="0" smtClean="0"/>
              <a:t>, </a:t>
            </a:r>
            <a:r>
              <a:rPr lang="en-CA" sz="1200" dirty="0" smtClean="0"/>
              <a:t>the development of the young draft picks and prospects within the system, skills/player development, video pre-scout and analysis, practice planning, and game strategy.  </a:t>
            </a:r>
            <a:endParaRPr lang="en-CA" sz="1200" dirty="0" smtClean="0"/>
          </a:p>
          <a:p>
            <a:endParaRPr lang="en-CA" sz="1200" b="1" dirty="0" smtClean="0"/>
          </a:p>
          <a:p>
            <a:r>
              <a:rPr lang="en-CA" sz="1200" b="1" dirty="0" smtClean="0"/>
              <a:t>Career Highlights:</a:t>
            </a:r>
            <a:endParaRPr lang="en-CA" sz="1200" dirty="0" smtClean="0"/>
          </a:p>
          <a:p>
            <a:pPr lvl="0"/>
            <a:r>
              <a:rPr lang="en-CA" sz="1200" dirty="0" smtClean="0"/>
              <a:t>- Member of Team Ontario in the World Under-17 Championships in Selkirk, Manitoba</a:t>
            </a:r>
          </a:p>
          <a:p>
            <a:pPr lvl="0"/>
            <a:r>
              <a:rPr lang="en-CA" sz="1200" dirty="0" smtClean="0"/>
              <a:t>- Member of the </a:t>
            </a:r>
            <a:r>
              <a:rPr lang="en-CA" sz="1200" dirty="0" smtClean="0">
                <a:hlinkClick r:id="rId6" tooltip="Canada"/>
              </a:rPr>
              <a:t>Canada</a:t>
            </a:r>
            <a:r>
              <a:rPr lang="en-CA" sz="1200" dirty="0" smtClean="0"/>
              <a:t>/</a:t>
            </a:r>
            <a:r>
              <a:rPr lang="en-CA" sz="1200" dirty="0" smtClean="0">
                <a:hlinkClick r:id="rId7" tooltip="Russia"/>
              </a:rPr>
              <a:t>Russia</a:t>
            </a:r>
            <a:r>
              <a:rPr lang="en-CA" sz="1200" dirty="0" smtClean="0"/>
              <a:t> Challenge Series in November 2004</a:t>
            </a:r>
          </a:p>
          <a:p>
            <a:pPr lvl="0"/>
            <a:r>
              <a:rPr lang="en-CA" sz="1200" dirty="0" smtClean="0"/>
              <a:t>- Member of the </a:t>
            </a:r>
            <a:r>
              <a:rPr lang="en-CA" sz="1200" dirty="0" smtClean="0">
                <a:hlinkClick r:id="rId8" tooltip="Memorial Cup"/>
              </a:rPr>
              <a:t>Memorial Cup</a:t>
            </a:r>
            <a:r>
              <a:rPr lang="en-CA" sz="1200" dirty="0" smtClean="0"/>
              <a:t> Champion London Knights (2005)</a:t>
            </a:r>
          </a:p>
          <a:p>
            <a:pPr lvl="0"/>
            <a:r>
              <a:rPr lang="en-CA" sz="1200" dirty="0" smtClean="0"/>
              <a:t>- Became Knights franchise leader in games played on December 2, 2005 (275 GP)</a:t>
            </a:r>
          </a:p>
          <a:p>
            <a:pPr lvl="0"/>
            <a:r>
              <a:rPr lang="en-CA" sz="1200" dirty="0" smtClean="0"/>
              <a:t>- Captain of the London Knights (2005/2006 season)</a:t>
            </a:r>
          </a:p>
          <a:p>
            <a:pPr lvl="0"/>
            <a:r>
              <a:rPr lang="en-CA" sz="1200" dirty="0" smtClean="0"/>
              <a:t>- With </a:t>
            </a:r>
            <a:r>
              <a:rPr lang="en-CA" sz="1200" dirty="0" smtClean="0">
                <a:hlinkClick r:id="rId9" tooltip="Rob Schremp"/>
              </a:rPr>
              <a:t>Rob Schremp</a:t>
            </a:r>
            <a:r>
              <a:rPr lang="en-CA" sz="1200" dirty="0" smtClean="0"/>
              <a:t> and </a:t>
            </a:r>
            <a:r>
              <a:rPr lang="en-CA" sz="1200" dirty="0" smtClean="0">
                <a:hlinkClick r:id="rId10" tooltip="David Bolland"/>
              </a:rPr>
              <a:t>David Bolland</a:t>
            </a:r>
            <a:r>
              <a:rPr lang="en-CA" sz="1200" dirty="0" smtClean="0"/>
              <a:t>, Hunter was one-third of one of the most productive      lines in the Canadian Hockey League during the 2005/2006 season</a:t>
            </a:r>
          </a:p>
          <a:p>
            <a:pPr lvl="0"/>
            <a:r>
              <a:rPr lang="en-CA" sz="1200" dirty="0" smtClean="0"/>
              <a:t>- Named </a:t>
            </a:r>
            <a:r>
              <a:rPr lang="en-CA" sz="1200" dirty="0" smtClean="0">
                <a:hlinkClick r:id="rId11" tooltip="American Hockey League"/>
              </a:rPr>
              <a:t>American Hockey League</a:t>
            </a:r>
            <a:r>
              <a:rPr lang="en-CA" sz="1200" dirty="0" smtClean="0"/>
              <a:t> Player of the Week for the week ending November 5, </a:t>
            </a:r>
            <a:r>
              <a:rPr lang="en-CA" sz="1200" dirty="0" smtClean="0">
                <a:hlinkClick r:id="rId12" tooltip="2007–08 AHL season"/>
              </a:rPr>
              <a:t>2007</a:t>
            </a:r>
            <a:endParaRPr lang="en-CA" sz="1200" dirty="0" smtClean="0"/>
          </a:p>
          <a:p>
            <a:endParaRPr lang="en-CA" sz="1200" dirty="0"/>
          </a:p>
        </p:txBody>
      </p:sp>
      <p:pic>
        <p:nvPicPr>
          <p:cNvPr id="2" name="Picture 2" descr="C:\Users\Tyler\AppData\Local\Microsoft\Windows\Temporary Internet Files\Low\Content.IE5\XJSHLFKW\Hunter.Dylan[1].jpg"/>
          <p:cNvPicPr>
            <a:picLocks noChangeAspect="1" noChangeArrowheads="1"/>
          </p:cNvPicPr>
          <p:nvPr/>
        </p:nvPicPr>
        <p:blipFill>
          <a:blip r:embed="rId13" cstate="print"/>
          <a:srcRect/>
          <a:stretch>
            <a:fillRect/>
          </a:stretch>
        </p:blipFill>
        <p:spPr bwMode="auto">
          <a:xfrm>
            <a:off x="533400" y="2514600"/>
            <a:ext cx="1387624" cy="1734530"/>
          </a:xfrm>
          <a:prstGeom prst="rect">
            <a:avLst/>
          </a:prstGeom>
          <a:ln>
            <a:noFill/>
          </a:ln>
          <a:effectLst>
            <a:softEdge rad="112500"/>
          </a:effectLst>
        </p:spPr>
      </p:pic>
      <p:pic>
        <p:nvPicPr>
          <p:cNvPr id="14" name="Picture 13"/>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5638856" y="0"/>
            <a:ext cx="1219144" cy="157771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25"/>
          <p:cNvSpPr>
            <a:spLocks noChangeArrowheads="1"/>
          </p:cNvSpPr>
          <p:nvPr/>
        </p:nvSpPr>
        <p:spPr bwMode="auto">
          <a:xfrm>
            <a:off x="4343400" y="7334269"/>
            <a:ext cx="2514600" cy="1661993"/>
          </a:xfrm>
          <a:prstGeom prst="rect">
            <a:avLst/>
          </a:prstGeom>
          <a:noFill/>
          <a:ln w="9525">
            <a:noFill/>
            <a:miter lim="800000"/>
            <a:headEnd/>
            <a:tailEnd/>
          </a:ln>
        </p:spPr>
        <p:txBody>
          <a:bodyPr wrap="square">
            <a:spAutoFit/>
          </a:bodyPr>
          <a:lstStyle/>
          <a:p>
            <a:pPr algn="r"/>
            <a:r>
              <a:rPr lang="en-US" b="1" dirty="0">
                <a:solidFill>
                  <a:schemeClr val="bg1"/>
                </a:solidFill>
                <a:latin typeface="Calibri" pitchFamily="-108" charset="0"/>
              </a:rPr>
              <a:t>Misha S. Donskov </a:t>
            </a:r>
          </a:p>
          <a:p>
            <a:pPr algn="r"/>
            <a:r>
              <a:rPr lang="en-US" sz="1400" dirty="0">
                <a:solidFill>
                  <a:schemeClr val="bg1"/>
                </a:solidFill>
                <a:latin typeface="Calibri" pitchFamily="-108" charset="0"/>
              </a:rPr>
              <a:t>The University of Western Ontario</a:t>
            </a:r>
          </a:p>
          <a:p>
            <a:pPr algn="r"/>
            <a:r>
              <a:rPr lang="en-US" sz="1400" dirty="0">
                <a:solidFill>
                  <a:schemeClr val="bg1"/>
                </a:solidFill>
                <a:latin typeface="Calibri" pitchFamily="-108" charset="0"/>
              </a:rPr>
              <a:t>Graduate School of Kinesiology </a:t>
            </a:r>
          </a:p>
          <a:p>
            <a:pPr algn="r"/>
            <a:r>
              <a:rPr lang="en-US" sz="1400" dirty="0">
                <a:solidFill>
                  <a:schemeClr val="bg1"/>
                </a:solidFill>
                <a:latin typeface="Calibri" pitchFamily="-108" charset="0"/>
              </a:rPr>
              <a:t>KIN </a:t>
            </a:r>
            <a:r>
              <a:rPr lang="en-US" sz="1400" dirty="0" smtClean="0">
                <a:solidFill>
                  <a:schemeClr val="bg1"/>
                </a:solidFill>
                <a:latin typeface="Calibri" pitchFamily="-108" charset="0"/>
              </a:rPr>
              <a:t>9630: Art  &amp; Science of Coaching</a:t>
            </a:r>
            <a:endParaRPr lang="en-US" sz="1400" dirty="0">
              <a:solidFill>
                <a:schemeClr val="bg1"/>
              </a:solidFill>
              <a:latin typeface="Calibri" pitchFamily="-108" charset="0"/>
            </a:endParaRPr>
          </a:p>
          <a:p>
            <a:pPr algn="r"/>
            <a:r>
              <a:rPr lang="en-US" sz="1400" dirty="0" smtClean="0">
                <a:solidFill>
                  <a:schemeClr val="bg1"/>
                </a:solidFill>
                <a:latin typeface="Calibri" pitchFamily="-108" charset="0"/>
              </a:rPr>
              <a:t>Dr. Bob La Rose</a:t>
            </a:r>
            <a:endParaRPr lang="en-US" sz="1400" dirty="0">
              <a:solidFill>
                <a:schemeClr val="bg1"/>
              </a:solidFill>
              <a:latin typeface="Calibri" pitchFamily="-108" charset="0"/>
            </a:endParaRPr>
          </a:p>
        </p:txBody>
      </p:sp>
      <p:pic>
        <p:nvPicPr>
          <p:cNvPr id="7" name="Picture 6" descr="http://en.academic.ru/pictures/enwiki/79/OntarioHockeyLeague.png"/>
          <p:cNvPicPr/>
          <p:nvPr/>
        </p:nvPicPr>
        <p:blipFill>
          <a:blip r:embed="rId2" cstate="print"/>
          <a:srcRect/>
          <a:stretch>
            <a:fillRect/>
          </a:stretch>
        </p:blipFill>
        <p:spPr bwMode="auto">
          <a:xfrm>
            <a:off x="4786322" y="8286776"/>
            <a:ext cx="1571636" cy="571472"/>
          </a:xfrm>
          <a:prstGeom prst="rect">
            <a:avLst/>
          </a:prstGeom>
          <a:noFill/>
          <a:ln w="9525">
            <a:noFill/>
            <a:miter lim="800000"/>
            <a:headEnd/>
            <a:tailEnd/>
          </a:ln>
        </p:spPr>
      </p:pic>
      <p:cxnSp>
        <p:nvCxnSpPr>
          <p:cNvPr id="11" name="Straight Connector 10"/>
          <p:cNvCxnSpPr/>
          <p:nvPr/>
        </p:nvCxnSpPr>
        <p:spPr>
          <a:xfrm>
            <a:off x="500042" y="2500298"/>
            <a:ext cx="607225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utoShape 24"/>
          <p:cNvSpPr>
            <a:spLocks noChangeArrowheads="1"/>
          </p:cNvSpPr>
          <p:nvPr/>
        </p:nvSpPr>
        <p:spPr bwMode="auto">
          <a:xfrm>
            <a:off x="0" y="0"/>
            <a:ext cx="6858000" cy="1785918"/>
          </a:xfrm>
          <a:prstGeom prst="rtTriangle">
            <a:avLst/>
          </a:prstGeom>
          <a:solidFill>
            <a:srgbClr val="000000"/>
          </a:solidFill>
          <a:ln w="9525">
            <a:solidFill>
              <a:schemeClr val="tx1"/>
            </a:solidFill>
            <a:miter lim="800000"/>
            <a:headEnd/>
            <a:tailEnd/>
          </a:ln>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CA" sz="2400" b="1" i="1" dirty="0">
                <a:solidFill>
                  <a:schemeClr val="bg1"/>
                </a:solidFill>
              </a:rPr>
              <a:t>London Knights</a:t>
            </a:r>
          </a:p>
          <a:p>
            <a:pPr>
              <a:defRPr/>
            </a:pPr>
            <a:r>
              <a:rPr lang="en-CA" sz="2400" b="1" i="1" dirty="0">
                <a:solidFill>
                  <a:schemeClr val="bg1"/>
                </a:solidFill>
              </a:rPr>
              <a:t>Instructors</a:t>
            </a:r>
            <a:r>
              <a:rPr lang="en-CA" sz="2800" b="1" i="1" dirty="0" smtClean="0">
                <a:solidFill>
                  <a:schemeClr val="bg1"/>
                </a:solidFill>
              </a:rPr>
              <a:t/>
            </a:r>
            <a:br>
              <a:rPr lang="en-CA" sz="2800" b="1" i="1" dirty="0" smtClean="0">
                <a:solidFill>
                  <a:schemeClr val="bg1"/>
                </a:solidFill>
              </a:rPr>
            </a:br>
            <a:endParaRPr lang="en-US" sz="2000" i="1" dirty="0">
              <a:ln w="18415" cmpd="sng">
                <a:solidFill>
                  <a:srgbClr val="FFFFFF"/>
                </a:solidFill>
                <a:prstDash val="solid"/>
              </a:ln>
              <a:solidFill>
                <a:schemeClr val="bg1"/>
              </a:solidFill>
              <a:effectLst>
                <a:outerShdw blurRad="63500" dir="3600000" algn="tl" rotWithShape="0">
                  <a:srgbClr val="000000">
                    <a:alpha val="70000"/>
                  </a:srgbClr>
                </a:outerShdw>
              </a:effectLst>
              <a:latin typeface="Calibri" pitchFamily="34" charset="0"/>
              <a:cs typeface="Arial" pitchFamily="34" charset="0"/>
            </a:endParaRPr>
          </a:p>
        </p:txBody>
      </p:sp>
      <p:cxnSp>
        <p:nvCxnSpPr>
          <p:cNvPr id="12" name="Straight Connector 11"/>
          <p:cNvCxnSpPr/>
          <p:nvPr/>
        </p:nvCxnSpPr>
        <p:spPr>
          <a:xfrm>
            <a:off x="500042" y="0"/>
            <a:ext cx="6357958" cy="16430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00042" y="2000232"/>
            <a:ext cx="4071966" cy="400110"/>
          </a:xfrm>
          <a:prstGeom prst="rect">
            <a:avLst/>
          </a:prstGeom>
          <a:noFill/>
        </p:spPr>
        <p:txBody>
          <a:bodyPr wrap="square" rtlCol="0">
            <a:spAutoFit/>
          </a:bodyPr>
          <a:lstStyle/>
          <a:p>
            <a:r>
              <a:rPr lang="en-CA" sz="2000" b="1" i="1" dirty="0" smtClean="0"/>
              <a:t>DWAYNE BLAIS, </a:t>
            </a:r>
            <a:r>
              <a:rPr lang="en-CA" sz="2000" i="1" dirty="0" smtClean="0"/>
              <a:t>Power Skating Coach</a:t>
            </a:r>
            <a:endParaRPr lang="en-CA" sz="2000" b="1" i="1" dirty="0"/>
          </a:p>
        </p:txBody>
      </p:sp>
      <p:sp>
        <p:nvSpPr>
          <p:cNvPr id="2049" name="Rectangle 1"/>
          <p:cNvSpPr>
            <a:spLocks noChangeArrowheads="1"/>
          </p:cNvSpPr>
          <p:nvPr/>
        </p:nvSpPr>
        <p:spPr bwMode="auto">
          <a:xfrm>
            <a:off x="1981200" y="2743200"/>
            <a:ext cx="4876800" cy="52629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sz="1200" dirty="0" smtClean="0"/>
              <a:t>Director of Hockey Operations for Total Package Hockey Canada. Dwayne currently works with NHL players and prospects, Major Junior players, NCAA division I players, as well as young players in Southwestern Ontario.</a:t>
            </a:r>
          </a:p>
          <a:p>
            <a:endParaRPr lang="en-CA" sz="1200" dirty="0" smtClean="0"/>
          </a:p>
          <a:p>
            <a:r>
              <a:rPr sz="1200" dirty="0" smtClean="0"/>
              <a:t>Dwayne brings over 20 years of professional power skating and skill development experience and has created curriculum for a variety of skill development programs that currently run in Canada and the US. His knowledge and understanding of the skills necessary to play at the next level allows players to develop under professional coaching by learning and mastering fundamentals and developing high level skills.</a:t>
            </a:r>
          </a:p>
          <a:p>
            <a:r>
              <a:rPr sz="1200" dirty="0" smtClean="0"/>
              <a:t>Dwayne had the opportunity to work along side Martin Gelinas in 2010 and 2011 as the Power Skating/Skills Coach for the Nashville Predators Prospect Camp.</a:t>
            </a:r>
          </a:p>
          <a:p>
            <a:endParaRPr lang="en-CA" sz="1200" dirty="0" smtClean="0"/>
          </a:p>
          <a:p>
            <a:r>
              <a:rPr sz="1200" dirty="0" smtClean="0"/>
              <a:t>Dwayne previously coached in the Quebec Major Junior Hockey League with the Saint John Seadogs (2006-07)</a:t>
            </a:r>
            <a:r>
              <a:rPr lang="en-CA" sz="1200" dirty="0" smtClean="0"/>
              <a:t> and</a:t>
            </a:r>
            <a:r>
              <a:rPr sz="1200" dirty="0" smtClean="0"/>
              <a:t> was also an assistant coach for the Western Mustangs Men's hockey team (2005-06 and 2007-09).</a:t>
            </a:r>
          </a:p>
          <a:p>
            <a:r>
              <a:rPr sz="1200" dirty="0" smtClean="0"/>
              <a:t>Over the past 3 years Dwayne has had the opportunity to help players achieve their goal of being drafted to the OHL, 2012 Jared McCann (4th Overall to Sault St Marie), 2013 Travis Konecny 1st Overall (Ottawa 67's), Lawson Crouse 5th Overall (Kingston Frontenac's), Mitch Van de Sompel 14th Overall (Oshawa Generals).</a:t>
            </a:r>
          </a:p>
          <a:p>
            <a:endParaRPr lang="en-CA" sz="1200" dirty="0" smtClean="0"/>
          </a:p>
          <a:p>
            <a:r>
              <a:rPr sz="1200" dirty="0" smtClean="0"/>
              <a:t>Dwayne played 3 years of professional hockey in the East Coast Hockey League. Prior to playing professionally, Dwayne played 4 years of NCAA Division I college hockey for the University of Alabama Huntsville Chargers where he captained his team in his senior year and won the CHA scoring title in back to back seasons.</a:t>
            </a:r>
            <a:endParaRPr sz="1200" dirty="0"/>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38856" y="0"/>
            <a:ext cx="1219144" cy="1577716"/>
          </a:xfrm>
          <a:prstGeom prst="rect">
            <a:avLst/>
          </a:prstGeom>
        </p:spPr>
      </p:pic>
      <p:pic>
        <p:nvPicPr>
          <p:cNvPr id="15" name="Picture 14"/>
          <p:cNvPicPr>
            <a:picLocks noChangeAspect="1"/>
          </p:cNvPicPr>
          <p:nvPr/>
        </p:nvPicPr>
        <p:blipFill>
          <a:blip r:embed="rId4"/>
          <a:stretch>
            <a:fillRect/>
          </a:stretch>
        </p:blipFill>
        <p:spPr>
          <a:xfrm>
            <a:off x="381000" y="2743200"/>
            <a:ext cx="1572936" cy="238125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25"/>
          <p:cNvSpPr>
            <a:spLocks noChangeArrowheads="1"/>
          </p:cNvSpPr>
          <p:nvPr/>
        </p:nvSpPr>
        <p:spPr bwMode="auto">
          <a:xfrm>
            <a:off x="4343400" y="7334269"/>
            <a:ext cx="2514600" cy="1661993"/>
          </a:xfrm>
          <a:prstGeom prst="rect">
            <a:avLst/>
          </a:prstGeom>
          <a:noFill/>
          <a:ln w="9525">
            <a:noFill/>
            <a:miter lim="800000"/>
            <a:headEnd/>
            <a:tailEnd/>
          </a:ln>
        </p:spPr>
        <p:txBody>
          <a:bodyPr wrap="square">
            <a:spAutoFit/>
          </a:bodyPr>
          <a:lstStyle/>
          <a:p>
            <a:pPr algn="r"/>
            <a:r>
              <a:rPr lang="en-US" b="1" dirty="0">
                <a:solidFill>
                  <a:schemeClr val="bg1"/>
                </a:solidFill>
                <a:latin typeface="Calibri" pitchFamily="-108" charset="0"/>
              </a:rPr>
              <a:t>Misha S. Donskov </a:t>
            </a:r>
          </a:p>
          <a:p>
            <a:pPr algn="r"/>
            <a:r>
              <a:rPr lang="en-US" sz="1400" dirty="0">
                <a:solidFill>
                  <a:schemeClr val="bg1"/>
                </a:solidFill>
                <a:latin typeface="Calibri" pitchFamily="-108" charset="0"/>
              </a:rPr>
              <a:t>The University of Western Ontario</a:t>
            </a:r>
          </a:p>
          <a:p>
            <a:pPr algn="r"/>
            <a:r>
              <a:rPr lang="en-US" sz="1400" dirty="0">
                <a:solidFill>
                  <a:schemeClr val="bg1"/>
                </a:solidFill>
                <a:latin typeface="Calibri" pitchFamily="-108" charset="0"/>
              </a:rPr>
              <a:t>Graduate School of Kinesiology </a:t>
            </a:r>
          </a:p>
          <a:p>
            <a:pPr algn="r"/>
            <a:r>
              <a:rPr lang="en-US" sz="1400" dirty="0">
                <a:solidFill>
                  <a:schemeClr val="bg1"/>
                </a:solidFill>
                <a:latin typeface="Calibri" pitchFamily="-108" charset="0"/>
              </a:rPr>
              <a:t>KIN </a:t>
            </a:r>
            <a:r>
              <a:rPr lang="en-US" sz="1400" dirty="0" smtClean="0">
                <a:solidFill>
                  <a:schemeClr val="bg1"/>
                </a:solidFill>
                <a:latin typeface="Calibri" pitchFamily="-108" charset="0"/>
              </a:rPr>
              <a:t>9630: Art  &amp; Science of Coaching</a:t>
            </a:r>
            <a:endParaRPr lang="en-US" sz="1400" dirty="0">
              <a:solidFill>
                <a:schemeClr val="bg1"/>
              </a:solidFill>
              <a:latin typeface="Calibri" pitchFamily="-108" charset="0"/>
            </a:endParaRPr>
          </a:p>
          <a:p>
            <a:pPr algn="r"/>
            <a:r>
              <a:rPr lang="en-US" sz="1400" dirty="0" smtClean="0">
                <a:solidFill>
                  <a:schemeClr val="bg1"/>
                </a:solidFill>
                <a:latin typeface="Calibri" pitchFamily="-108" charset="0"/>
              </a:rPr>
              <a:t>Dr. Bob La Rose</a:t>
            </a:r>
            <a:endParaRPr lang="en-US" sz="1400" dirty="0">
              <a:solidFill>
                <a:schemeClr val="bg1"/>
              </a:solidFill>
              <a:latin typeface="Calibri" pitchFamily="-108" charset="0"/>
            </a:endParaRPr>
          </a:p>
        </p:txBody>
      </p:sp>
      <p:pic>
        <p:nvPicPr>
          <p:cNvPr id="7" name="Picture 6" descr="http://en.academic.ru/pictures/enwiki/79/OntarioHockeyLeague.png"/>
          <p:cNvPicPr/>
          <p:nvPr/>
        </p:nvPicPr>
        <p:blipFill>
          <a:blip r:embed="rId2" cstate="print"/>
          <a:srcRect/>
          <a:stretch>
            <a:fillRect/>
          </a:stretch>
        </p:blipFill>
        <p:spPr bwMode="auto">
          <a:xfrm>
            <a:off x="4786322" y="8286776"/>
            <a:ext cx="1571636" cy="571472"/>
          </a:xfrm>
          <a:prstGeom prst="rect">
            <a:avLst/>
          </a:prstGeom>
          <a:noFill/>
          <a:ln w="9525">
            <a:noFill/>
            <a:miter lim="800000"/>
            <a:headEnd/>
            <a:tailEnd/>
          </a:ln>
        </p:spPr>
      </p:pic>
      <p:cxnSp>
        <p:nvCxnSpPr>
          <p:cNvPr id="11" name="Straight Connector 10"/>
          <p:cNvCxnSpPr/>
          <p:nvPr/>
        </p:nvCxnSpPr>
        <p:spPr>
          <a:xfrm>
            <a:off x="500042" y="2500298"/>
            <a:ext cx="607225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utoShape 24"/>
          <p:cNvSpPr>
            <a:spLocks noChangeArrowheads="1"/>
          </p:cNvSpPr>
          <p:nvPr/>
        </p:nvSpPr>
        <p:spPr bwMode="auto">
          <a:xfrm>
            <a:off x="0" y="0"/>
            <a:ext cx="6858000" cy="1785918"/>
          </a:xfrm>
          <a:prstGeom prst="rtTriangle">
            <a:avLst/>
          </a:prstGeom>
          <a:solidFill>
            <a:srgbClr val="000000"/>
          </a:solidFill>
          <a:ln w="9525">
            <a:solidFill>
              <a:schemeClr val="tx1"/>
            </a:solidFill>
            <a:miter lim="800000"/>
            <a:headEnd/>
            <a:tailEnd/>
          </a:ln>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CA" sz="2400" b="1" i="1" dirty="0">
                <a:solidFill>
                  <a:schemeClr val="bg1"/>
                </a:solidFill>
              </a:rPr>
              <a:t>London Knights</a:t>
            </a:r>
          </a:p>
          <a:p>
            <a:pPr>
              <a:defRPr/>
            </a:pPr>
            <a:r>
              <a:rPr lang="en-CA" sz="2400" b="1" i="1" dirty="0">
                <a:solidFill>
                  <a:schemeClr val="bg1"/>
                </a:solidFill>
              </a:rPr>
              <a:t>Instructors</a:t>
            </a:r>
            <a:r>
              <a:rPr lang="en-CA" sz="2800" b="1" i="1" dirty="0" smtClean="0">
                <a:solidFill>
                  <a:schemeClr val="bg1"/>
                </a:solidFill>
              </a:rPr>
              <a:t/>
            </a:r>
            <a:br>
              <a:rPr lang="en-CA" sz="2800" b="1" i="1" dirty="0" smtClean="0">
                <a:solidFill>
                  <a:schemeClr val="bg1"/>
                </a:solidFill>
              </a:rPr>
            </a:br>
            <a:endParaRPr lang="en-US" sz="2000" i="1" dirty="0">
              <a:ln w="18415" cmpd="sng">
                <a:solidFill>
                  <a:srgbClr val="FFFFFF"/>
                </a:solidFill>
                <a:prstDash val="solid"/>
              </a:ln>
              <a:solidFill>
                <a:schemeClr val="bg1"/>
              </a:solidFill>
              <a:effectLst>
                <a:outerShdw blurRad="63500" dir="3600000" algn="tl" rotWithShape="0">
                  <a:srgbClr val="000000">
                    <a:alpha val="70000"/>
                  </a:srgbClr>
                </a:outerShdw>
              </a:effectLst>
              <a:latin typeface="Calibri" pitchFamily="34" charset="0"/>
              <a:cs typeface="Arial" pitchFamily="34" charset="0"/>
            </a:endParaRPr>
          </a:p>
        </p:txBody>
      </p:sp>
      <p:cxnSp>
        <p:nvCxnSpPr>
          <p:cNvPr id="12" name="Straight Connector 11"/>
          <p:cNvCxnSpPr/>
          <p:nvPr/>
        </p:nvCxnSpPr>
        <p:spPr>
          <a:xfrm>
            <a:off x="500042" y="0"/>
            <a:ext cx="6357958" cy="16430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00042" y="2000232"/>
            <a:ext cx="4873174" cy="400110"/>
          </a:xfrm>
          <a:prstGeom prst="rect">
            <a:avLst/>
          </a:prstGeom>
          <a:noFill/>
        </p:spPr>
        <p:txBody>
          <a:bodyPr wrap="square" rtlCol="0">
            <a:spAutoFit/>
          </a:bodyPr>
          <a:lstStyle/>
          <a:p>
            <a:r>
              <a:rPr lang="en-CA" sz="2000" b="1" i="1" dirty="0" smtClean="0"/>
              <a:t>CORY CAMPBELL</a:t>
            </a:r>
            <a:r>
              <a:rPr lang="en-CA" sz="2000" b="1" i="1" dirty="0" smtClean="0"/>
              <a:t>, </a:t>
            </a:r>
            <a:r>
              <a:rPr lang="en-CA" sz="2000" i="1" dirty="0"/>
              <a:t> </a:t>
            </a:r>
            <a:r>
              <a:rPr lang="en-CA" sz="2000" i="1" dirty="0" smtClean="0"/>
              <a:t>Goalie Coach</a:t>
            </a:r>
            <a:endParaRPr lang="en-CA" sz="2000" b="1" i="1" dirty="0"/>
          </a:p>
        </p:txBody>
      </p:sp>
      <p:sp>
        <p:nvSpPr>
          <p:cNvPr id="2049" name="Rectangle 1"/>
          <p:cNvSpPr>
            <a:spLocks noChangeArrowheads="1"/>
          </p:cNvSpPr>
          <p:nvPr/>
        </p:nvSpPr>
        <p:spPr bwMode="auto">
          <a:xfrm>
            <a:off x="2065338" y="2954031"/>
            <a:ext cx="4667296" cy="32316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1200" dirty="0" smtClean="0"/>
              <a:t>Professional </a:t>
            </a:r>
            <a:endParaRPr lang="en-CA" sz="1200" dirty="0"/>
          </a:p>
          <a:p>
            <a:r>
              <a:rPr lang="en-US" sz="1200" i="1" dirty="0"/>
              <a:t>Los Angeles Kings 3</a:t>
            </a:r>
            <a:r>
              <a:rPr lang="en-US" sz="1200" i="1" baseline="30000" dirty="0"/>
              <a:t>rd</a:t>
            </a:r>
            <a:r>
              <a:rPr lang="en-US" sz="1200" i="1" dirty="0"/>
              <a:t> Round Draft Pick</a:t>
            </a:r>
            <a:endParaRPr lang="en-CA" sz="1200" dirty="0"/>
          </a:p>
          <a:p>
            <a:r>
              <a:rPr lang="en-US" sz="1200" i="1" dirty="0"/>
              <a:t>ECHL All Star </a:t>
            </a:r>
            <a:endParaRPr lang="en-CA" sz="1200" dirty="0"/>
          </a:p>
          <a:p>
            <a:r>
              <a:rPr lang="en-US" sz="1200" i="1" dirty="0"/>
              <a:t>UHL Champion With Fort Wayne </a:t>
            </a:r>
            <a:r>
              <a:rPr lang="en-US" sz="1200" i="1" dirty="0" smtClean="0"/>
              <a:t>Komets</a:t>
            </a:r>
          </a:p>
          <a:p>
            <a:endParaRPr lang="en-CA" sz="1200" dirty="0"/>
          </a:p>
          <a:p>
            <a:r>
              <a:rPr lang="en-US" sz="1200" dirty="0"/>
              <a:t>Major Junior</a:t>
            </a:r>
            <a:endParaRPr lang="en-CA" sz="1200" dirty="0"/>
          </a:p>
          <a:p>
            <a:r>
              <a:rPr lang="en-US" sz="1200" i="1" dirty="0"/>
              <a:t>OHL Champion With Belleville Bulls (OHL)</a:t>
            </a:r>
            <a:endParaRPr lang="en-CA" sz="1200" dirty="0"/>
          </a:p>
          <a:p>
            <a:r>
              <a:rPr lang="en-US" sz="1200" i="1" dirty="0"/>
              <a:t>Memorial Cup Top Goaltender With Belleville Bulls (OHL)</a:t>
            </a:r>
            <a:endParaRPr lang="en-CA" sz="1200" dirty="0"/>
          </a:p>
          <a:p>
            <a:r>
              <a:rPr lang="en-US" sz="1200" i="1" dirty="0"/>
              <a:t>Windsor Spitfire Regular Season &amp; Playoff MVP (OHL)</a:t>
            </a:r>
            <a:endParaRPr lang="en-CA" sz="1200" dirty="0"/>
          </a:p>
          <a:p>
            <a:r>
              <a:rPr lang="en-US" sz="1200" i="1" dirty="0"/>
              <a:t>OHL All Rookie </a:t>
            </a:r>
            <a:r>
              <a:rPr lang="en-US" sz="1200" i="1" dirty="0" smtClean="0"/>
              <a:t>Team</a:t>
            </a:r>
          </a:p>
          <a:p>
            <a:endParaRPr lang="en-CA" sz="1200" dirty="0"/>
          </a:p>
          <a:p>
            <a:r>
              <a:rPr lang="en-US" sz="1200" dirty="0"/>
              <a:t>Coaching / Strength &amp; Conditioning</a:t>
            </a:r>
            <a:endParaRPr lang="en-CA" sz="1200" dirty="0"/>
          </a:p>
          <a:p>
            <a:r>
              <a:rPr lang="en-US" sz="1200" dirty="0"/>
              <a:t>Certified Strength &amp; Conditioning Coach for 8 Years</a:t>
            </a:r>
            <a:endParaRPr lang="en-CA" sz="1200" dirty="0"/>
          </a:p>
          <a:p>
            <a:r>
              <a:rPr lang="en-US" sz="1200" dirty="0"/>
              <a:t>Have Worked With Numerous Players &amp; Goalies Now Playing Professional, NCAA &amp; Major Junior</a:t>
            </a:r>
            <a:endParaRPr lang="en-CA" sz="1200" dirty="0"/>
          </a:p>
          <a:p>
            <a:r>
              <a:rPr lang="en-US" sz="1200" i="1" dirty="0"/>
              <a:t>Former Goalie Coach of Stratford Cullitons</a:t>
            </a:r>
            <a:endParaRPr lang="en-CA" sz="1200" dirty="0"/>
          </a:p>
          <a:p>
            <a:r>
              <a:rPr lang="en-US" sz="1200" i="1" dirty="0"/>
              <a:t>Huron Perth Laker Goalie Consultant</a:t>
            </a:r>
            <a:endParaRPr sz="1200" dirty="0"/>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38856" y="0"/>
            <a:ext cx="1219144" cy="1577716"/>
          </a:xfrm>
          <a:prstGeom prst="rect">
            <a:avLst/>
          </a:prstGeom>
        </p:spPr>
      </p:pic>
      <p:sp>
        <p:nvSpPr>
          <p:cNvPr id="2" name="AutoShape 4" descr="data:image/jpeg;base64,/9j/4AAQSkZJRgABAQAAAQABAAD/2wCEAAkGBhQQERUUExIUFRUWGBcUFRgYGBQVFBcUFBUVFxcWGBUXHSYeFxwjGhQUIC8gJCcpLCwsFx4xNTAqNSYsLCkBCQoKDgwOGg8PGi0kHyUsLCwsLCwuLCwsKSwpKSwpKSwsLCwsLCk1LywpLCwuLCwpKSwpKSwpKSkpLCwsKSwsLP/AABEIAKIAmAMBIgACEQEDEQH/xAAbAAAABwEAAAAAAAAAAAAAAAAAAgMEBQYHAf/EAEMQAAIBAgQDBgMECAMHBQAAAAECAwARBBIhMQUTQQYiUWFxkTJSgQcUobEjM0JiwdHh8CRyghaDkpOisvEVFzRkc//EABoBAAIDAQEAAAAAAAAAAAAAAAIEAAEDBQb/xAAtEQACAgEDAwIFBAMBAAAAAAAAAQIRAxIhMQRBURMiMmFxocFCgbHwBTORFP/aAAwDAQACEQMRAD8AzFW86Ak8QKV56/IK406/IKX/AGGP3Co4BvcjT1p1icSuVVjfOXU8wFLZWv8ACCfi06ileBYCDEyZZsSmFAsQzRtIG8Roy5beJ8atfGOxHD44ww4vGD5RCQn/AEpJeqtFFAy12lmmAJtqL6Ha48bdKLzh8oq7fglLyJ3oClhMvyiu8wfKKl/IvT8xEUrFHeumYD9kU0mxBPl4AVatlOkTDFUQai587n+m1NhKDsRUOWNBSQdKihQLmST0lEt2oYbF9CATTgTD5RVO1sGknuCRrbUWZxoCOm/WlGl8hScs1jsDQoNhXS62GvWkUFtPOnAk20FGyA62t51d0U0nucSO9CkpsV0X3oVWlk1JBRXGFPB/lFdWxIFgLkC99BfqfKitAaWciwwZCyg2BRWF1zFnzWsvUd0+nWnvAOEQSzCPESvCHuqMoQoH6CQk3Ck2Gg9qV4pwxYZOWsiS2A78dylz0BPhpS3CMIJDIxjd0iQSSSLY8oE2Dsh+NdDoLGwJG1Mxx+zU+eyBg08iTdK93z9i88I7A4LFIEw2IVcTGtpAyKUckC5A0JA2zA1XMZ2dVJ5cPKFWSNWbMAGXRcwuPA/QiuYkPC0bo1j8cciEfCDYsp8RsQfQ1a+K4KDH4GbGwRsmJja8/ezMwAGYG3QrYj0rn3q5VNdj1bxrpq0y1Y5d6Wzf4MrxnBHjt1J3G1uvWmmLwckRAkRkzDMuYWDL8ynZh6Ve+Kzc6FJjdmX9DIdSxsM0Ted1zC/ilIdtIjHhsBC6jmqs0zg2zIkzR5EPmcrH/T51pjladnK/yXSRxSUobXyvDX4ZSGF7CijBMxsBU5wLhfOnIPQfxq9cJ7GKtyTqRYe5/gak8qjsKYumeRWZe/B3C5iKarhWJtatqk7KBhbT2qGXsjy2YsBboaBZzWfR+DKspBPiKdxm9qf8U4XldhaxB1pmIrHcXrdu0JaWnRzP3vrRX7xoGI3ve5peNLEC12OwFDdBVfIULYXOgpCWUtsNKUxoZHKutmU2IO4I6WpAymrigZS7HRAethQopoUW4GwqsvrTzh4bMHCghCGOYd1ipvk/evbbwqS/9I1sT9dDVo7M9hzi43u/JhT45SNM37gJsSLC/Tas9fuSofw9L6mOWSTqMe/z7Iqg0VmNrlrKB7sbeGwH1q6dlpZMLwuR1y58TI3LDrmXkxLkN10zBmL/AENVvjXY7GwxiRIWxMBBaOWAFgVN7FoviQ+OhHnVixXaPDSlIoZAFijSJFa6PZV1ORrEXJNP5MicdjkpU9yPxHBeVDHLC/8Ag5buhdlPJnUFWgZj10IB65RfXeb7D8STBfeGxRyQyoEKnVnYX2C3GzEa/wAKofGMDI7lUWRk+MqudkDWILlR3VNr961S/Yp48NDJPNGGEIGRDorzSE8pdNxozHyFLOGqal3OhDrckOnfT/pe/wBB/wAMxh4ZCZJlDSSKohgIILZGzLJJ8qg7DrrVMx/EJcRK0spZpHN2Pn4AdANgKlPvEuMlaaVsxJAJAAFxvYDYdBSs3DwL/F+FZSWh6UXlzvO/Um9x9wPhzJ+kTd0W3Wx/aNWOPiUiFWHNZdiWCqu9thrUR2bxOUBTfutp6MDVl4kwAW/w31trYX1NJTfu3OjhinBOPAOMYku6RqbA6lrkW28KYYaCVjbI6G/V86kA9fDanC4lfvAyglSANjp51NTSBFv7VXGxrKFuyncd4WruOjHT3qL7ScBjXDAooupWx2JubMCeun5VLYnEXkDE272l9qjO2PEwoSBWGt3c3G52X8/wrWLeyF8iilKRTJ8QE0UXPU9B6UtwDhH3uXI2Iig2IaUkAnXQWrhgS9rj3paTCrsLe9MXtscp7jrtN2TXBAWxsGIcnVI7lhfqTciq7Y+FSf3QD+lGiwovrtRpugXRFlG8KFS7YQeJoVdlUi8dnOBHGSM0sixQRWMrX71mJARB4mxF+nnU5ieIR4jmPMnL4dgrKsIsBPNssbfMb2uvmN9apGL4ghJF3uCeg3B8hVhxOBfiWGw8eElhyxcx5keQRyc92/WspF2BXNY+Z36VjgpySfH8hSnLRS48fkrnE+1uKnm5zTOjD4Fjd1jjA2VFBtb136+FTGD7ciccviOGixcZsucqqzgnqGGjfhbxrv8A7cMukuOwMbdQZQbflTHjvYTFYZRKFWaEEHmQtzAouNWA1A63AIHW1dJvHLYW0yW4q2EwQkRuH4qcF7xth57kKrgCyuRe1yBe7WvVc7D8OfGtFhWbLFGzswGhLPbNf96yhb9BekeGTFcVDlvctbQgaWuTchhoBe1tbVN/ZjKBxGRASwLuQWGViDnsWH7JIsbdL0rk9j9ocKfIihZCygAC4A32BNrV2RmP9mk8bxSONmubd42B8ib0ivaCG3xj2NK0bWTPAojeRjbuqG6/MPGrZipy6JksfG9/4VQ24+RGwTaRcpYrlsLg6X66VJ9mu0Obut+zofrsfrS2RW9jr4IShjTlwy1M76ZVT6Ej+FLY6e6gHfrRZeJoFuDeq5juKkg+J0HjQVbNdS7DTiOKFiT8K3Pt/YqO7PdtcRhokw4EBCrcF4kd9dSLn1phxfigAy3FtiPG3T08TVfeZmJN9T1pvHjtHP6mcVGu/wDBf3+0PFj9nD/8iOmfEu1c+LjMb8rLcHuxIjafvDWq7gOIgCz9Nj/A06yDpcVfp6Wc+xPIaMpNjSfPFqnuyfZ8Y1pAzlAsbuMoBJKW0N+mtEREJnNCmsMxZQbjUA+4oVCFon7UDmuCoWxZCQoJsGPiaipMVz2uwBte2n9+Aq9/7MYckkxC51O+pNU/iUKpiJFQBVU5QB5AX/G9Lyao7X+Lx6s9+ENvuw6AewqQ4H2km4fJzISB0eM/q5F8GHjvruL9dqiMTxQKbLqep3FMjj1Nywa/S9iL1UMc/io7HU9V0zTxSkvmTPbhMLI8eJwTFBIrPJFsYZVI0W2wJJ9rjekuwXFBFjudMx1jaR2bdso0NzuTrr1qKbj7RR8oRQEEMeYyFpLN55rC3TSopr3ynNoALG9wvQWPTUe9Pby5PIZYrHNpC/EeJNiHMjALe9lHQEk2v1PnTTk6XpTLqPSlqNIxHGB4oUGRhmX8R/OpbhGMjjnF2GSVbXOgDKdLnpuagAt6e8D4fz5liOznXobXA7v72ulZSxJ7j0Otyen6Ut12+Re53ULrOQvgpDH0FtSarPG+MiMtGgIbZrm7g9Q3ykdV38aHGO0jriJVwcpiw4YxwhAluWndDBrE962a4PUVXSmviTqSdd+pPjQxwU7ZH1jSqK38iaqWNz9aVBoMOgo4j6e/8qYEbsLanOE4iYzsGHn0pO1EZajVkJWPGXA7q1fPsyxAcyjIAeTPr6BP51l+Hkym1aZ9lYGeTXeGf8krGaotcmbYfFHIu3wj8hQpHDDur/lH5Cu1VENwVayztJi7TygHUyNfyF61TNYE+AJ9taxBsQZCXbdyXPq2p/E1njgpO2Ox6iWGMlHl7HRSTnr7UpSZXMQBudPp404I8iMUJdtb2G56CrR2Z4MmNxjA5CBhmkNzdc6IAAbOTfTa9/SmGGAVcg3Gmot9aUiBiPduvS6mx13BI8aL0W1aYetJpNcM5j+zWWMTQMZFH6xTbmRgi+bT4l316ab1EXuamhMepPkfKmOLuseVQLA5rW1va2/hrtVRxyUfcw+onilNyxJpeGNanOyL8uWWc/Dh4Xl/3h7kSjzLMLea1BK2l6mOK4U4OIYYkc2QpLiQNcgW7QwX8RmLt5lB01B+DNLayHQWAHgAPajqtqluBYANd2iMgF1RcrMrOAC11UgsFzJoLXLeVW7HdnYBKySRQMqrneSIPFkS7BXDIzI98t8twQCLg7VLoJY7V2Z4g611f79aIjGwvuRc+tqVFEZnL/30opWlL0RqhBM736itR+yRLvJ5xTfiErLhW8/Y9wvD/chiFzcz9JFJciwNxewA8Mp+tZzVk7mJ8HwwbLc2GRT/ANIoVM8Z4MuGxMsSfDGxjXqcq6C/0tQqmgLNLtcEeII96w8QmPuMLMncYeDLofyrcRUFxvsPDi35mZo5Duy2ytb5lPXzFjWOKajyNTjZlZNSfZbgb43ENEh74ikkVerFMtkHmc1WuX7FcbkzxS4eVbE2LNE2nSxDA+4qM4V2U4hw6f7y0WTk68wPE6gnTYNcjW21MSnpVg4sTyTUPJF4nCsjMjqyOCVKkEMD4EUpwvCyTScpQCQC7NqQsai7MQNTYdBvWpKcFx1FWUfd8YFBzgD9IRoQPnHW24qL7NSRYPCtKmZmz2IdVUriIxblHrkkici1jlKsd6N9TFxtM3j0OVZHGUXtX34/YKvY/C4RQZXWS5K5ye6JABLA6IAbxyKCrXvt6004lxDAPmU4W4N8tgiFQe8AGuCCrFwDbVSN7UbCcDE8RxWLmGGwqgRqygcxwNFjgDX7o2G5PnvQi4EmMH+E4GzQ9J5cVJFI3mHJt7Zh4jpWEfUye5bIdzf+bp3olc2ua2SKlwrARYbGcy7PBCj4gZwMxaMXRWA0PeKnTQ2IqAaVnYu7ZmYl2bqzubsx9SSfrV44r2BxKIf8PiADfMjBJh/omg7p9GCk1Q4dBY7gkHoQRodOlHG7eoQ6hY6TxPbw+UyW4XxxoFK5Q65s699o3R7WzJIuq3GhFtae43ta7fq1KHKVLO7StlIsQoNlTTcgEnyqBokx09dKOlyLqcktKOx/Dt/4A2/H8KUvQK2NvDf16/jXLVIlz2deAXorGrb2X7KriIRJJC0gkdlDLKI+XGmUFstiWYuHAFrWU7da/wAd4euHnaJHLhbasMrgkXIZeh8vOrsAjq2/7EDbh2KP/wBgn2gg/lWIgXNuta19kXEWSKeCwyOxbre4iAP5LWc5djaGJyg59lX3KpxrGc/Eyvb43LX9TXaYYKe7bgaUKoVRqFKI1IDDDxb/AIjR0wqjq3/EaTtj9IsGBxw5ZF+h/Ko3inFXw8LTRxiUoA/LNwHUDVdAenkdqSjjUKRqb/vN/OuxBB+zfbct/OiUmmVSKxiuG4YIuP4fKki4cpLNA51iJOZQNL2uGAv4Ag6VKdpezC4tosXhSBFi3iWQXAZGkYKxA6mxOnQjzov+zUC4jmJ+iikBTERi/LZWBAYDoQxDeGhqEg4ficBxLARTB1Tn3Gv6KQ6JmWxsf1inx1otEZSpLZ/ZnTxdXk9J5HOpx2V/qT/Ke5JPGnFeKNE+mCwIcZNlyQnK9x+8ykX+VfM1Re1X2h4niMt1docOukUKHIoTpmynvMRv0FX7iXDDwnD8ZnlIX7wxhwveBL8xpH0AN95bH/8AM+tY3CLKPK1PSp7Lg4VvksHA+2uLwZvDPIPIsXUjzR7j2tSfFuJxYt+dIuSUgCTJoJG+cr0NrD6VDgf0roH9KzcPAxDqGnckn9UGmChrKSR6W+lEVb2J6aiigWv6/nSipbSrS2oylK5akqO5K4UtR08KEm1EBYrh+IyxAiOV0BFiFYjTX+Z9zSE0hdizMSTuTqTYW19qJS2Fw+c+Q3/lVSairNMWKWWShHliuDw1u9WjfZsRFIM3dBDtcmw7yKANdNhWdcUmyIQNyD7WrasLEBGgtsi/9opOTfxHU6rTjiunj23f1M0Xgut+8f8ASa5Wp2tQoNcjn6IjRRXa4GoFqoIWC6b0VFpMOaCNUILFenvVGx+KxE3EMDBI7SGGeNYgbaJzoWJvbvdyIHr8NXcE02kxfJlhlCI7K5y5hfUxSgWO4JOn1NaYpaZJh60scotXf2oj/tb7BGaRsTCxZgxzxm5tdRdkG1jl19KyEC1XKL7asflBYYd2GcktH8SyWZUsrC2XUA31B12uavJjJMZiQz5AZXRbIoRFDMB3VG29bQUott8f2xT4qS5G5WjA3/jSmKh5cskd75HeO+wbI7Lfyva9FtetwDjL+NFbpR66BcVCAU0SQ0b1ohqyHYoixsKlbLEl+g9zUZDOV2t9RehiMW0pF7WHQbUvOEpteDq9J1WLp8bkt5v/AINZ5yxJNrnx29LdRWz9lu0i46HOLB1ssijZWte4v+yen18Kx0qPCtD+y2Acmdrd4yhSfFVjUqPoXY/WplitIhGTlK33LxmFCk2a1ClDYRy2roriihbyqyHc3tRVoFPKgp0qFBztUJ2sxxw8KTWzcuaFyBpcCQZh9QSKmrVXPtENuHyHezRn2kWih8SKlwZSY7MV/dA9tKn+wuHD4/DBtg/M/wCUjSD8UFR3GcDyMVJETfISt9riwINvNWFO+yWPXD4zDyPoiyAOfBHBRj9AxP0pzmJjDaSItCWGYm5bvE+LNqT7k0bKaWxOCaB3hb4omaJvVCVv6G1x5GiAUSMwvNPWjiYelC1ArVkAZAeoojOKGWjZahAmrUcLYUYCuGoQI1aX9mij7o1t+a2bzNlt+Fh9KzRq0L7Nceow8iMwUrLfU7hkWx18ww+lY5vhNMXxFxPpQpA4xL/rF9xQpLUvI1pl4GDzN8x9zSLYhvmb3NChSlseSQm2Ja3xN7mm8GJf529zQoULbNKR2XEv87e5qB7XzscLICxI03J8aFCtMb96+oOZLQ/oVjjzlsSSSSTa5OpNkUb+gHtTWTZvShQrtdv74OHHlE12w/8AnzekJ+pw8NRQoUKuPBc/iYagKFCiACtRqFCoWBa4aFCoUJtU12W+OT/Kv5tQoUr1X+l/3uM9L/tiWRaFChXAPQn/2Q==">
            <a:hlinkClick r:id="rId4"/>
          </p:cNvPr>
          <p:cNvSpPr>
            <a:spLocks noChangeAspect="1" noChangeArrowheads="1"/>
          </p:cNvSpPr>
          <p:nvPr/>
        </p:nvSpPr>
        <p:spPr bwMode="auto">
          <a:xfrm>
            <a:off x="103188" y="-922338"/>
            <a:ext cx="1809750" cy="19335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 name="AutoShape 6" descr="data:image/jpeg;base64,/9j/4AAQSkZJRgABAQAAAQABAAD/2wCEAAkGBhQQERUUExIUFRUWGBcUFRgYGBQVFBcUFBUVFxcWGBUXHSYeFxwjGhQUIC8gJCcpLCwsFx4xNTAqNSYsLCkBCQoKDgwOGg8PGi0kHyUsLCwsLCwuLCwsKSwpKSwpKSwsLCwsLCk1LywpLCwuLCwpKSwpKSwpKSkpLCwsKSwsLP/AABEIAKIAmAMBIgACEQEDEQH/xAAbAAAABwEAAAAAAAAAAAAAAAAAAgMEBQYHAf/EAEMQAAIBAgQDBgMECAMHBQAAAAECAwARBBIhMQUTQQYiUWFxkTJSgQcUobEjM0JiwdHh8CRyghaDkpOisvEVFzRkc//EABoBAAIDAQEAAAAAAAAAAAAAAAIEAAEDBQb/xAAtEQACAgEDAwIFBAMBAAAAAAAAAQIRAxIhMQRBURMiMmFxocFCgbHwBTORFP/aAAwDAQACEQMRAD8AzFW86Ak8QKV56/IK406/IKX/AGGP3Co4BvcjT1p1icSuVVjfOXU8wFLZWv8ACCfi06ileBYCDEyZZsSmFAsQzRtIG8Roy5beJ8atfGOxHD44ww4vGD5RCQn/AEpJeqtFFAy12lmmAJtqL6Ha48bdKLzh8oq7fglLyJ3oClhMvyiu8wfKKl/IvT8xEUrFHeumYD9kU0mxBPl4AVatlOkTDFUQai587n+m1NhKDsRUOWNBSQdKihQLmST0lEt2oYbF9CATTgTD5RVO1sGknuCRrbUWZxoCOm/WlGl8hScs1jsDQoNhXS62GvWkUFtPOnAk20FGyA62t51d0U0nucSO9CkpsV0X3oVWlk1JBRXGFPB/lFdWxIFgLkC99BfqfKitAaWciwwZCyg2BRWF1zFnzWsvUd0+nWnvAOEQSzCPESvCHuqMoQoH6CQk3Ck2Gg9qV4pwxYZOWsiS2A78dylz0BPhpS3CMIJDIxjd0iQSSSLY8oE2Dsh+NdDoLGwJG1Mxx+zU+eyBg08iTdK93z9i88I7A4LFIEw2IVcTGtpAyKUckC5A0JA2zA1XMZ2dVJ5cPKFWSNWbMAGXRcwuPA/QiuYkPC0bo1j8cciEfCDYsp8RsQfQ1a+K4KDH4GbGwRsmJja8/ezMwAGYG3QrYj0rn3q5VNdj1bxrpq0y1Y5d6Wzf4MrxnBHjt1J3G1uvWmmLwckRAkRkzDMuYWDL8ynZh6Ve+Kzc6FJjdmX9DIdSxsM0Ted1zC/ilIdtIjHhsBC6jmqs0zg2zIkzR5EPmcrH/T51pjladnK/yXSRxSUobXyvDX4ZSGF7CijBMxsBU5wLhfOnIPQfxq9cJ7GKtyTqRYe5/gak8qjsKYumeRWZe/B3C5iKarhWJtatqk7KBhbT2qGXsjy2YsBboaBZzWfR+DKspBPiKdxm9qf8U4XldhaxB1pmIrHcXrdu0JaWnRzP3vrRX7xoGI3ve5peNLEC12OwFDdBVfIULYXOgpCWUtsNKUxoZHKutmU2IO4I6WpAymrigZS7HRAethQopoUW4GwqsvrTzh4bMHCghCGOYd1ipvk/evbbwqS/9I1sT9dDVo7M9hzi43u/JhT45SNM37gJsSLC/Tas9fuSofw9L6mOWSTqMe/z7Iqg0VmNrlrKB7sbeGwH1q6dlpZMLwuR1y58TI3LDrmXkxLkN10zBmL/AENVvjXY7GwxiRIWxMBBaOWAFgVN7FoviQ+OhHnVixXaPDSlIoZAFijSJFa6PZV1ORrEXJNP5MicdjkpU9yPxHBeVDHLC/8Ag5buhdlPJnUFWgZj10IB65RfXeb7D8STBfeGxRyQyoEKnVnYX2C3GzEa/wAKofGMDI7lUWRk+MqudkDWILlR3VNr961S/Yp48NDJPNGGEIGRDorzSE8pdNxozHyFLOGqal3OhDrckOnfT/pe/wBB/wAMxh4ZCZJlDSSKohgIILZGzLJJ8qg7DrrVMx/EJcRK0spZpHN2Pn4AdANgKlPvEuMlaaVsxJAJAAFxvYDYdBSs3DwL/F+FZSWh6UXlzvO/Um9x9wPhzJ+kTd0W3Wx/aNWOPiUiFWHNZdiWCqu9thrUR2bxOUBTfutp6MDVl4kwAW/w31trYX1NJTfu3OjhinBOPAOMYku6RqbA6lrkW28KYYaCVjbI6G/V86kA9fDanC4lfvAyglSANjp51NTSBFv7VXGxrKFuyncd4WruOjHT3qL7ScBjXDAooupWx2JubMCeun5VLYnEXkDE272l9qjO2PEwoSBWGt3c3G52X8/wrWLeyF8iilKRTJ8QE0UXPU9B6UtwDhH3uXI2Iig2IaUkAnXQWrhgS9rj3paTCrsLe9MXtscp7jrtN2TXBAWxsGIcnVI7lhfqTciq7Y+FSf3QD+lGiwovrtRpugXRFlG8KFS7YQeJoVdlUi8dnOBHGSM0sixQRWMrX71mJARB4mxF+nnU5ieIR4jmPMnL4dgrKsIsBPNssbfMb2uvmN9apGL4ghJF3uCeg3B8hVhxOBfiWGw8eElhyxcx5keQRyc92/WspF2BXNY+Z36VjgpySfH8hSnLRS48fkrnE+1uKnm5zTOjD4Fjd1jjA2VFBtb136+FTGD7ciccviOGixcZsucqqzgnqGGjfhbxrv8A7cMukuOwMbdQZQbflTHjvYTFYZRKFWaEEHmQtzAouNWA1A63AIHW1dJvHLYW0yW4q2EwQkRuH4qcF7xth57kKrgCyuRe1yBe7WvVc7D8OfGtFhWbLFGzswGhLPbNf96yhb9BekeGTFcVDlvctbQgaWuTchhoBe1tbVN/ZjKBxGRASwLuQWGViDnsWH7JIsbdL0rk9j9ocKfIihZCygAC4A32BNrV2RmP9mk8bxSONmubd42B8ib0ivaCG3xj2NK0bWTPAojeRjbuqG6/MPGrZipy6JksfG9/4VQ24+RGwTaRcpYrlsLg6X66VJ9mu0Obut+zofrsfrS2RW9jr4IShjTlwy1M76ZVT6Ej+FLY6e6gHfrRZeJoFuDeq5juKkg+J0HjQVbNdS7DTiOKFiT8K3Pt/YqO7PdtcRhokw4EBCrcF4kd9dSLn1phxfigAy3FtiPG3T08TVfeZmJN9T1pvHjtHP6mcVGu/wDBf3+0PFj9nD/8iOmfEu1c+LjMb8rLcHuxIjafvDWq7gOIgCz9Nj/A06yDpcVfp6Wc+xPIaMpNjSfPFqnuyfZ8Y1pAzlAsbuMoBJKW0N+mtEREJnNCmsMxZQbjUA+4oVCFon7UDmuCoWxZCQoJsGPiaipMVz2uwBte2n9+Aq9/7MYckkxC51O+pNU/iUKpiJFQBVU5QB5AX/G9Lyao7X+Lx6s9+ENvuw6AewqQ4H2km4fJzISB0eM/q5F8GHjvruL9dqiMTxQKbLqep3FMjj1Nywa/S9iL1UMc/io7HU9V0zTxSkvmTPbhMLI8eJwTFBIrPJFsYZVI0W2wJJ9rjekuwXFBFjudMx1jaR2bdso0NzuTrr1qKbj7RR8oRQEEMeYyFpLN55rC3TSopr3ynNoALG9wvQWPTUe9Pby5PIZYrHNpC/EeJNiHMjALe9lHQEk2v1PnTTk6XpTLqPSlqNIxHGB4oUGRhmX8R/OpbhGMjjnF2GSVbXOgDKdLnpuagAt6e8D4fz5liOznXobXA7v72ulZSxJ7j0Otyen6Ut12+Re53ULrOQvgpDH0FtSarPG+MiMtGgIbZrm7g9Q3ykdV38aHGO0jriJVwcpiw4YxwhAluWndDBrE962a4PUVXSmviTqSdd+pPjQxwU7ZH1jSqK38iaqWNz9aVBoMOgo4j6e/8qYEbsLanOE4iYzsGHn0pO1EZajVkJWPGXA7q1fPsyxAcyjIAeTPr6BP51l+Hkym1aZ9lYGeTXeGf8krGaotcmbYfFHIu3wj8hQpHDDur/lH5Cu1VENwVayztJi7TygHUyNfyF61TNYE+AJ9taxBsQZCXbdyXPq2p/E1njgpO2Ox6iWGMlHl7HRSTnr7UpSZXMQBudPp404I8iMUJdtb2G56CrR2Z4MmNxjA5CBhmkNzdc6IAAbOTfTa9/SmGGAVcg3Gmot9aUiBiPduvS6mx13BI8aL0W1aYetJpNcM5j+zWWMTQMZFH6xTbmRgi+bT4l316ab1EXuamhMepPkfKmOLuseVQLA5rW1va2/hrtVRxyUfcw+onilNyxJpeGNanOyL8uWWc/Dh4Xl/3h7kSjzLMLea1BK2l6mOK4U4OIYYkc2QpLiQNcgW7QwX8RmLt5lB01B+DNLayHQWAHgAPajqtqluBYANd2iMgF1RcrMrOAC11UgsFzJoLXLeVW7HdnYBKySRQMqrneSIPFkS7BXDIzI98t8twQCLg7VLoJY7V2Z4g611f79aIjGwvuRc+tqVFEZnL/30opWlL0RqhBM736itR+yRLvJ5xTfiErLhW8/Y9wvD/chiFzcz9JFJciwNxewA8Mp+tZzVk7mJ8HwwbLc2GRT/ANIoVM8Z4MuGxMsSfDGxjXqcq6C/0tQqmgLNLtcEeII96w8QmPuMLMncYeDLofyrcRUFxvsPDi35mZo5Duy2ytb5lPXzFjWOKajyNTjZlZNSfZbgb43ENEh74ikkVerFMtkHmc1WuX7FcbkzxS4eVbE2LNE2nSxDA+4qM4V2U4hw6f7y0WTk68wPE6gnTYNcjW21MSnpVg4sTyTUPJF4nCsjMjqyOCVKkEMD4EUpwvCyTScpQCQC7NqQsai7MQNTYdBvWpKcFx1FWUfd8YFBzgD9IRoQPnHW24qL7NSRYPCtKmZmz2IdVUriIxblHrkkici1jlKsd6N9TFxtM3j0OVZHGUXtX34/YKvY/C4RQZXWS5K5ye6JABLA6IAbxyKCrXvt6004lxDAPmU4W4N8tgiFQe8AGuCCrFwDbVSN7UbCcDE8RxWLmGGwqgRqygcxwNFjgDX7o2G5PnvQi4EmMH+E4GzQ9J5cVJFI3mHJt7Zh4jpWEfUye5bIdzf+bp3olc2ua2SKlwrARYbGcy7PBCj4gZwMxaMXRWA0PeKnTQ2IqAaVnYu7ZmYl2bqzubsx9SSfrV44r2BxKIf8PiADfMjBJh/omg7p9GCk1Q4dBY7gkHoQRodOlHG7eoQ6hY6TxPbw+UyW4XxxoFK5Q65s699o3R7WzJIuq3GhFtae43ta7fq1KHKVLO7StlIsQoNlTTcgEnyqBokx09dKOlyLqcktKOx/Dt/4A2/H8KUvQK2NvDf16/jXLVIlz2deAXorGrb2X7KriIRJJC0gkdlDLKI+XGmUFstiWYuHAFrWU7da/wAd4euHnaJHLhbasMrgkXIZeh8vOrsAjq2/7EDbh2KP/wBgn2gg/lWIgXNuta19kXEWSKeCwyOxbre4iAP5LWc5djaGJyg59lX3KpxrGc/Eyvb43LX9TXaYYKe7bgaUKoVRqFKI1IDDDxb/AIjR0wqjq3/EaTtj9IsGBxw5ZF+h/Ko3inFXw8LTRxiUoA/LNwHUDVdAenkdqSjjUKRqb/vN/OuxBB+zfbct/OiUmmVSKxiuG4YIuP4fKki4cpLNA51iJOZQNL2uGAv4Ag6VKdpezC4tosXhSBFi3iWQXAZGkYKxA6mxOnQjzov+zUC4jmJ+iikBTERi/LZWBAYDoQxDeGhqEg4ficBxLARTB1Tn3Gv6KQ6JmWxsf1inx1otEZSpLZ/ZnTxdXk9J5HOpx2V/qT/Ke5JPGnFeKNE+mCwIcZNlyQnK9x+8ykX+VfM1Re1X2h4niMt1docOukUKHIoTpmynvMRv0FX7iXDDwnD8ZnlIX7wxhwveBL8xpH0AN95bH/8AM+tY3CLKPK1PSp7Lg4VvksHA+2uLwZvDPIPIsXUjzR7j2tSfFuJxYt+dIuSUgCTJoJG+cr0NrD6VDgf0roH9KzcPAxDqGnckn9UGmChrKSR6W+lEVb2J6aiigWv6/nSipbSrS2oylK5akqO5K4UtR08KEm1EBYrh+IyxAiOV0BFiFYjTX+Z9zSE0hdizMSTuTqTYW19qJS2Fw+c+Q3/lVSairNMWKWWShHliuDw1u9WjfZsRFIM3dBDtcmw7yKANdNhWdcUmyIQNyD7WrasLEBGgtsi/9opOTfxHU6rTjiunj23f1M0Xgut+8f8ASa5Wp2tQoNcjn6IjRRXa4GoFqoIWC6b0VFpMOaCNUILFenvVGx+KxE3EMDBI7SGGeNYgbaJzoWJvbvdyIHr8NXcE02kxfJlhlCI7K5y5hfUxSgWO4JOn1NaYpaZJh60scotXf2oj/tb7BGaRsTCxZgxzxm5tdRdkG1jl19KyEC1XKL7asflBYYd2GcktH8SyWZUsrC2XUA31B12uavJjJMZiQz5AZXRbIoRFDMB3VG29bQUott8f2xT4qS5G5WjA3/jSmKh5cskd75HeO+wbI7Lfyva9FtetwDjL+NFbpR66BcVCAU0SQ0b1ohqyHYoixsKlbLEl+g9zUZDOV2t9RehiMW0pF7WHQbUvOEpteDq9J1WLp8bkt5v/AINZ5yxJNrnx29LdRWz9lu0i46HOLB1ssijZWte4v+yen18Kx0qPCtD+y2Acmdrd4yhSfFVjUqPoXY/WplitIhGTlK33LxmFCk2a1ClDYRy2roriihbyqyHc3tRVoFPKgp0qFBztUJ2sxxw8KTWzcuaFyBpcCQZh9QSKmrVXPtENuHyHezRn2kWih8SKlwZSY7MV/dA9tKn+wuHD4/DBtg/M/wCUjSD8UFR3GcDyMVJETfISt9riwINvNWFO+yWPXD4zDyPoiyAOfBHBRj9AxP0pzmJjDaSItCWGYm5bvE+LNqT7k0bKaWxOCaB3hb4omaJvVCVv6G1x5GiAUSMwvNPWjiYelC1ArVkAZAeoojOKGWjZahAmrUcLYUYCuGoQI1aX9mij7o1t+a2bzNlt+Fh9KzRq0L7Nceow8iMwUrLfU7hkWx18ww+lY5vhNMXxFxPpQpA4xL/rF9xQpLUvI1pl4GDzN8x9zSLYhvmb3NChSlseSQm2Ja3xN7mm8GJf529zQoULbNKR2XEv87e5qB7XzscLICxI03J8aFCtMb96+oOZLQ/oVjjzlsSSSSTa5OpNkUb+gHtTWTZvShQrtdv74OHHlE12w/8AnzekJ+pw8NRQoUKuPBc/iYagKFCiACtRqFCoWBa4aFCoUJtU12W+OT/Kv5tQoUr1X+l/3uM9L/tiWRaFChXAPQn/2Q==">
            <a:hlinkClick r:id="rId4"/>
          </p:cNvPr>
          <p:cNvSpPr>
            <a:spLocks noChangeAspect="1" noChangeArrowheads="1"/>
          </p:cNvSpPr>
          <p:nvPr/>
        </p:nvSpPr>
        <p:spPr bwMode="auto">
          <a:xfrm>
            <a:off x="255588" y="-769938"/>
            <a:ext cx="1809750" cy="19335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dirty="0"/>
          </a:p>
        </p:txBody>
      </p:sp>
      <p:pic>
        <p:nvPicPr>
          <p:cNvPr id="16" name="Picture 2" descr="https://encrypted-tbn3.gstatic.com/images?q=tbn:ANd9GcQggI-25ZyiwB4u9igJKnRHchBwn6fMqMAWw8W8yGONNLymAWgI">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8945" y="3059832"/>
            <a:ext cx="1783035" cy="2628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63028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25"/>
          <p:cNvSpPr>
            <a:spLocks noChangeArrowheads="1"/>
          </p:cNvSpPr>
          <p:nvPr/>
        </p:nvSpPr>
        <p:spPr bwMode="auto">
          <a:xfrm>
            <a:off x="4343400" y="7334269"/>
            <a:ext cx="2514600" cy="1661993"/>
          </a:xfrm>
          <a:prstGeom prst="rect">
            <a:avLst/>
          </a:prstGeom>
          <a:noFill/>
          <a:ln w="9525">
            <a:noFill/>
            <a:miter lim="800000"/>
            <a:headEnd/>
            <a:tailEnd/>
          </a:ln>
        </p:spPr>
        <p:txBody>
          <a:bodyPr wrap="square">
            <a:spAutoFit/>
          </a:bodyPr>
          <a:lstStyle/>
          <a:p>
            <a:pPr algn="r"/>
            <a:r>
              <a:rPr lang="en-US" b="1" dirty="0">
                <a:solidFill>
                  <a:schemeClr val="bg1"/>
                </a:solidFill>
                <a:latin typeface="Calibri" pitchFamily="-108" charset="0"/>
              </a:rPr>
              <a:t>Misha S. Donskov </a:t>
            </a:r>
          </a:p>
          <a:p>
            <a:pPr algn="r"/>
            <a:r>
              <a:rPr lang="en-US" sz="1400" dirty="0">
                <a:solidFill>
                  <a:schemeClr val="bg1"/>
                </a:solidFill>
                <a:latin typeface="Calibri" pitchFamily="-108" charset="0"/>
              </a:rPr>
              <a:t>The University of Western Ontario</a:t>
            </a:r>
          </a:p>
          <a:p>
            <a:pPr algn="r"/>
            <a:r>
              <a:rPr lang="en-US" sz="1400" dirty="0">
                <a:solidFill>
                  <a:schemeClr val="bg1"/>
                </a:solidFill>
                <a:latin typeface="Calibri" pitchFamily="-108" charset="0"/>
              </a:rPr>
              <a:t>Graduate School of Kinesiology </a:t>
            </a:r>
          </a:p>
          <a:p>
            <a:pPr algn="r"/>
            <a:r>
              <a:rPr lang="en-US" sz="1400" dirty="0">
                <a:solidFill>
                  <a:schemeClr val="bg1"/>
                </a:solidFill>
                <a:latin typeface="Calibri" pitchFamily="-108" charset="0"/>
              </a:rPr>
              <a:t>KIN </a:t>
            </a:r>
            <a:r>
              <a:rPr lang="en-US" sz="1400" dirty="0" smtClean="0">
                <a:solidFill>
                  <a:schemeClr val="bg1"/>
                </a:solidFill>
                <a:latin typeface="Calibri" pitchFamily="-108" charset="0"/>
              </a:rPr>
              <a:t>9630: Art  &amp; Science of Coaching</a:t>
            </a:r>
            <a:endParaRPr lang="en-US" sz="1400" dirty="0">
              <a:solidFill>
                <a:schemeClr val="bg1"/>
              </a:solidFill>
              <a:latin typeface="Calibri" pitchFamily="-108" charset="0"/>
            </a:endParaRPr>
          </a:p>
          <a:p>
            <a:pPr algn="r"/>
            <a:r>
              <a:rPr lang="en-US" sz="1400" dirty="0" smtClean="0">
                <a:solidFill>
                  <a:schemeClr val="bg1"/>
                </a:solidFill>
                <a:latin typeface="Calibri" pitchFamily="-108" charset="0"/>
              </a:rPr>
              <a:t>Dr. Bob La Rose</a:t>
            </a:r>
            <a:endParaRPr lang="en-US" sz="1400" dirty="0">
              <a:solidFill>
                <a:schemeClr val="bg1"/>
              </a:solidFill>
              <a:latin typeface="Calibri" pitchFamily="-108" charset="0"/>
            </a:endParaRPr>
          </a:p>
        </p:txBody>
      </p:sp>
      <p:pic>
        <p:nvPicPr>
          <p:cNvPr id="7" name="Picture 6" descr="http://en.academic.ru/pictures/enwiki/79/OntarioHockeyLeague.png"/>
          <p:cNvPicPr/>
          <p:nvPr/>
        </p:nvPicPr>
        <p:blipFill>
          <a:blip r:embed="rId2" cstate="print"/>
          <a:srcRect/>
          <a:stretch>
            <a:fillRect/>
          </a:stretch>
        </p:blipFill>
        <p:spPr bwMode="auto">
          <a:xfrm>
            <a:off x="4786322" y="8286776"/>
            <a:ext cx="1571636" cy="571472"/>
          </a:xfrm>
          <a:prstGeom prst="rect">
            <a:avLst/>
          </a:prstGeom>
          <a:noFill/>
          <a:ln w="9525">
            <a:noFill/>
            <a:miter lim="800000"/>
            <a:headEnd/>
            <a:tailEnd/>
          </a:ln>
        </p:spPr>
      </p:pic>
      <p:cxnSp>
        <p:nvCxnSpPr>
          <p:cNvPr id="11" name="Straight Connector 10"/>
          <p:cNvCxnSpPr/>
          <p:nvPr/>
        </p:nvCxnSpPr>
        <p:spPr>
          <a:xfrm>
            <a:off x="500042" y="2500298"/>
            <a:ext cx="607225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utoShape 24"/>
          <p:cNvSpPr>
            <a:spLocks noChangeArrowheads="1"/>
          </p:cNvSpPr>
          <p:nvPr/>
        </p:nvSpPr>
        <p:spPr bwMode="auto">
          <a:xfrm>
            <a:off x="0" y="0"/>
            <a:ext cx="6858000" cy="1785918"/>
          </a:xfrm>
          <a:prstGeom prst="rtTriangle">
            <a:avLst/>
          </a:prstGeom>
          <a:solidFill>
            <a:srgbClr val="000000"/>
          </a:solidFill>
          <a:ln w="9525">
            <a:solidFill>
              <a:schemeClr val="tx1"/>
            </a:solidFill>
            <a:miter lim="800000"/>
            <a:headEnd/>
            <a:tailEnd/>
          </a:ln>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CA" sz="2400" b="1" i="1" dirty="0">
                <a:solidFill>
                  <a:schemeClr val="bg1"/>
                </a:solidFill>
              </a:rPr>
              <a:t>London Knights</a:t>
            </a:r>
          </a:p>
          <a:p>
            <a:pPr>
              <a:defRPr/>
            </a:pPr>
            <a:r>
              <a:rPr lang="en-CA" sz="2400" b="1" i="1" dirty="0">
                <a:solidFill>
                  <a:schemeClr val="bg1"/>
                </a:solidFill>
              </a:rPr>
              <a:t>Instructors</a:t>
            </a:r>
            <a:r>
              <a:rPr lang="en-CA" sz="2800" b="1" i="1" dirty="0" smtClean="0">
                <a:solidFill>
                  <a:schemeClr val="bg1"/>
                </a:solidFill>
              </a:rPr>
              <a:t/>
            </a:r>
            <a:br>
              <a:rPr lang="en-CA" sz="2800" b="1" i="1" dirty="0" smtClean="0">
                <a:solidFill>
                  <a:schemeClr val="bg1"/>
                </a:solidFill>
              </a:rPr>
            </a:br>
            <a:endParaRPr lang="en-US" sz="2000" i="1" dirty="0">
              <a:ln w="18415" cmpd="sng">
                <a:solidFill>
                  <a:srgbClr val="FFFFFF"/>
                </a:solidFill>
                <a:prstDash val="solid"/>
              </a:ln>
              <a:solidFill>
                <a:schemeClr val="bg1"/>
              </a:solidFill>
              <a:effectLst>
                <a:outerShdw blurRad="63500" dir="3600000" algn="tl" rotWithShape="0">
                  <a:srgbClr val="000000">
                    <a:alpha val="70000"/>
                  </a:srgbClr>
                </a:outerShdw>
              </a:effectLst>
              <a:latin typeface="Calibri" pitchFamily="34" charset="0"/>
              <a:cs typeface="Arial" pitchFamily="34" charset="0"/>
            </a:endParaRPr>
          </a:p>
        </p:txBody>
      </p:sp>
      <p:cxnSp>
        <p:nvCxnSpPr>
          <p:cNvPr id="12" name="Straight Connector 11"/>
          <p:cNvCxnSpPr/>
          <p:nvPr/>
        </p:nvCxnSpPr>
        <p:spPr>
          <a:xfrm>
            <a:off x="500042" y="0"/>
            <a:ext cx="6357958" cy="16430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00042" y="2000232"/>
            <a:ext cx="4873174" cy="400110"/>
          </a:xfrm>
          <a:prstGeom prst="rect">
            <a:avLst/>
          </a:prstGeom>
          <a:noFill/>
        </p:spPr>
        <p:txBody>
          <a:bodyPr wrap="square" rtlCol="0">
            <a:spAutoFit/>
          </a:bodyPr>
          <a:lstStyle/>
          <a:p>
            <a:r>
              <a:rPr lang="en-CA" sz="2000" b="1" i="1" dirty="0" smtClean="0"/>
              <a:t>DAVE ROOKE</a:t>
            </a:r>
            <a:r>
              <a:rPr lang="en-CA" sz="2000" b="1" i="1" dirty="0" smtClean="0"/>
              <a:t> </a:t>
            </a:r>
            <a:r>
              <a:rPr lang="en-CA" sz="2000" i="1" dirty="0" smtClean="0"/>
              <a:t> Goalie Coach</a:t>
            </a:r>
            <a:endParaRPr lang="en-CA" sz="2000" b="1" i="1" dirty="0"/>
          </a:p>
        </p:txBody>
      </p:sp>
      <p:sp>
        <p:nvSpPr>
          <p:cNvPr id="2049" name="Rectangle 1"/>
          <p:cNvSpPr>
            <a:spLocks noChangeArrowheads="1"/>
          </p:cNvSpPr>
          <p:nvPr/>
        </p:nvSpPr>
        <p:spPr bwMode="auto">
          <a:xfrm>
            <a:off x="2441044" y="3015862"/>
            <a:ext cx="4667296"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CA" sz="1200" i="1" dirty="0"/>
              <a:t>In 1999, David developed PHG as the premier goaltending school in Southwestern Ontario. David`s extensive experience has enabled </a:t>
            </a:r>
            <a:endParaRPr lang="en-CA" sz="1200" i="1" dirty="0" smtClean="0"/>
          </a:p>
          <a:p>
            <a:r>
              <a:rPr lang="en-CA" sz="1200" i="1" dirty="0" smtClean="0"/>
              <a:t>him </a:t>
            </a:r>
            <a:r>
              <a:rPr lang="en-CA" sz="1200" i="1" dirty="0"/>
              <a:t>to work at every level of hockey to include the Columbus </a:t>
            </a:r>
            <a:endParaRPr lang="en-CA" sz="1200" i="1" dirty="0" smtClean="0"/>
          </a:p>
          <a:p>
            <a:r>
              <a:rPr lang="en-CA" sz="1200" i="1" dirty="0" smtClean="0"/>
              <a:t>Bluejackets </a:t>
            </a:r>
            <a:r>
              <a:rPr lang="en-CA" sz="1200" i="1" dirty="0"/>
              <a:t>(NHL), Peoria </a:t>
            </a:r>
            <a:r>
              <a:rPr lang="en-CA" sz="1200" i="1" dirty="0" smtClean="0"/>
              <a:t>River men </a:t>
            </a:r>
            <a:r>
              <a:rPr lang="en-CA" sz="1200" i="1" dirty="0"/>
              <a:t>(AHL), and the London Knights (OHL). In 2011, David  </a:t>
            </a:r>
            <a:r>
              <a:rPr lang="en-CA" sz="1200" i="1" dirty="0" smtClean="0"/>
              <a:t>travelled to </a:t>
            </a:r>
            <a:r>
              <a:rPr lang="en-CA" sz="1200" i="1" dirty="0"/>
              <a:t>Europe to work with </a:t>
            </a:r>
            <a:endParaRPr lang="en-CA" sz="1200" i="1" dirty="0" smtClean="0"/>
          </a:p>
          <a:p>
            <a:r>
              <a:rPr lang="en-CA" sz="1200" i="1" dirty="0" smtClean="0"/>
              <a:t>teams </a:t>
            </a:r>
            <a:r>
              <a:rPr lang="en-CA" sz="1200" i="1" dirty="0"/>
              <a:t>in Switzerland</a:t>
            </a:r>
            <a:r>
              <a:rPr lang="en-CA" sz="1200" i="1" dirty="0" smtClean="0"/>
              <a:t>. This past  summer Dave was hired by the </a:t>
            </a:r>
          </a:p>
          <a:p>
            <a:r>
              <a:rPr lang="en-CA" sz="1200" i="1" dirty="0" smtClean="0"/>
              <a:t>Nashville Predators to be the Goalie Development Coach  for there </a:t>
            </a:r>
          </a:p>
          <a:p>
            <a:r>
              <a:rPr lang="en-CA" sz="1200" i="1" dirty="0" smtClean="0"/>
              <a:t>AHL, ECHL and European  Goalies. </a:t>
            </a:r>
            <a:endParaRPr sz="1200" i="1" dirty="0"/>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38856" y="0"/>
            <a:ext cx="1219144" cy="1577716"/>
          </a:xfrm>
          <a:prstGeom prst="rect">
            <a:avLst/>
          </a:prstGeom>
        </p:spPr>
      </p:pic>
      <p:sp>
        <p:nvSpPr>
          <p:cNvPr id="2" name="AutoShape 4" descr="data:image/jpeg;base64,/9j/4AAQSkZJRgABAQAAAQABAAD/2wCEAAkGBhQQERUUExIUFRUWGBcUFRgYGBQVFBcUFBUVFxcWGBUXHSYeFxwjGhQUIC8gJCcpLCwsFx4xNTAqNSYsLCkBCQoKDgwOGg8PGi0kHyUsLCwsLCwuLCwsKSwpKSwpKSwsLCwsLCk1LywpLCwuLCwpKSwpKSwpKSkpLCwsKSwsLP/AABEIAKIAmAMBIgACEQEDEQH/xAAbAAAABwEAAAAAAAAAAAAAAAAAAgMEBQYHAf/EAEMQAAIBAgQDBgMECAMHBQAAAAECAwARBBIhMQUTQQYiUWFxkTJSgQcUobEjM0JiwdHh8CRyghaDkpOisvEVFzRkc//EABoBAAIDAQEAAAAAAAAAAAAAAAIEAAEDBQb/xAAtEQACAgEDAwIFBAMBAAAAAAAAAQIRAxIhMQRBURMiMmFxocFCgbHwBTORFP/aAAwDAQACEQMRAD8AzFW86Ak8QKV56/IK406/IKX/AGGP3Co4BvcjT1p1icSuVVjfOXU8wFLZWv8ACCfi06ileBYCDEyZZsSmFAsQzRtIG8Roy5beJ8atfGOxHD44ww4vGD5RCQn/AEpJeqtFFAy12lmmAJtqL6Ha48bdKLzh8oq7fglLyJ3oClhMvyiu8wfKKl/IvT8xEUrFHeumYD9kU0mxBPl4AVatlOkTDFUQai587n+m1NhKDsRUOWNBSQdKihQLmST0lEt2oYbF9CATTgTD5RVO1sGknuCRrbUWZxoCOm/WlGl8hScs1jsDQoNhXS62GvWkUFtPOnAk20FGyA62t51d0U0nucSO9CkpsV0X3oVWlk1JBRXGFPB/lFdWxIFgLkC99BfqfKitAaWciwwZCyg2BRWF1zFnzWsvUd0+nWnvAOEQSzCPESvCHuqMoQoH6CQk3Ck2Gg9qV4pwxYZOWsiS2A78dylz0BPhpS3CMIJDIxjd0iQSSSLY8oE2Dsh+NdDoLGwJG1Mxx+zU+eyBg08iTdK93z9i88I7A4LFIEw2IVcTGtpAyKUckC5A0JA2zA1XMZ2dVJ5cPKFWSNWbMAGXRcwuPA/QiuYkPC0bo1j8cciEfCDYsp8RsQfQ1a+K4KDH4GbGwRsmJja8/ezMwAGYG3QrYj0rn3q5VNdj1bxrpq0y1Y5d6Wzf4MrxnBHjt1J3G1uvWmmLwckRAkRkzDMuYWDL8ynZh6Ve+Kzc6FJjdmX9DIdSxsM0Ted1zC/ilIdtIjHhsBC6jmqs0zg2zIkzR5EPmcrH/T51pjladnK/yXSRxSUobXyvDX4ZSGF7CijBMxsBU5wLhfOnIPQfxq9cJ7GKtyTqRYe5/gak8qjsKYumeRWZe/B3C5iKarhWJtatqk7KBhbT2qGXsjy2YsBboaBZzWfR+DKspBPiKdxm9qf8U4XldhaxB1pmIrHcXrdu0JaWnRzP3vrRX7xoGI3ve5peNLEC12OwFDdBVfIULYXOgpCWUtsNKUxoZHKutmU2IO4I6WpAymrigZS7HRAethQopoUW4GwqsvrTzh4bMHCghCGOYd1ipvk/evbbwqS/9I1sT9dDVo7M9hzi43u/JhT45SNM37gJsSLC/Tas9fuSofw9L6mOWSTqMe/z7Iqg0VmNrlrKB7sbeGwH1q6dlpZMLwuR1y58TI3LDrmXkxLkN10zBmL/AENVvjXY7GwxiRIWxMBBaOWAFgVN7FoviQ+OhHnVixXaPDSlIoZAFijSJFa6PZV1ORrEXJNP5MicdjkpU9yPxHBeVDHLC/8Ag5buhdlPJnUFWgZj10IB65RfXeb7D8STBfeGxRyQyoEKnVnYX2C3GzEa/wAKofGMDI7lUWRk+MqudkDWILlR3VNr961S/Yp48NDJPNGGEIGRDorzSE8pdNxozHyFLOGqal3OhDrckOnfT/pe/wBB/wAMxh4ZCZJlDSSKohgIILZGzLJJ8qg7DrrVMx/EJcRK0spZpHN2Pn4AdANgKlPvEuMlaaVsxJAJAAFxvYDYdBSs3DwL/F+FZSWh6UXlzvO/Um9x9wPhzJ+kTd0W3Wx/aNWOPiUiFWHNZdiWCqu9thrUR2bxOUBTfutp6MDVl4kwAW/w31trYX1NJTfu3OjhinBOPAOMYku6RqbA6lrkW28KYYaCVjbI6G/V86kA9fDanC4lfvAyglSANjp51NTSBFv7VXGxrKFuyncd4WruOjHT3qL7ScBjXDAooupWx2JubMCeun5VLYnEXkDE272l9qjO2PEwoSBWGt3c3G52X8/wrWLeyF8iilKRTJ8QE0UXPU9B6UtwDhH3uXI2Iig2IaUkAnXQWrhgS9rj3paTCrsLe9MXtscp7jrtN2TXBAWxsGIcnVI7lhfqTciq7Y+FSf3QD+lGiwovrtRpugXRFlG8KFS7YQeJoVdlUi8dnOBHGSM0sixQRWMrX71mJARB4mxF+nnU5ieIR4jmPMnL4dgrKsIsBPNssbfMb2uvmN9apGL4ghJF3uCeg3B8hVhxOBfiWGw8eElhyxcx5keQRyc92/WspF2BXNY+Z36VjgpySfH8hSnLRS48fkrnE+1uKnm5zTOjD4Fjd1jjA2VFBtb136+FTGD7ciccviOGixcZsucqqzgnqGGjfhbxrv8A7cMukuOwMbdQZQbflTHjvYTFYZRKFWaEEHmQtzAouNWA1A63AIHW1dJvHLYW0yW4q2EwQkRuH4qcF7xth57kKrgCyuRe1yBe7WvVc7D8OfGtFhWbLFGzswGhLPbNf96yhb9BekeGTFcVDlvctbQgaWuTchhoBe1tbVN/ZjKBxGRASwLuQWGViDnsWH7JIsbdL0rk9j9ocKfIihZCygAC4A32BNrV2RmP9mk8bxSONmubd42B8ib0ivaCG3xj2NK0bWTPAojeRjbuqG6/MPGrZipy6JksfG9/4VQ24+RGwTaRcpYrlsLg6X66VJ9mu0Obut+zofrsfrS2RW9jr4IShjTlwy1M76ZVT6Ej+FLY6e6gHfrRZeJoFuDeq5juKkg+J0HjQVbNdS7DTiOKFiT8K3Pt/YqO7PdtcRhokw4EBCrcF4kd9dSLn1phxfigAy3FtiPG3T08TVfeZmJN9T1pvHjtHP6mcVGu/wDBf3+0PFj9nD/8iOmfEu1c+LjMb8rLcHuxIjafvDWq7gOIgCz9Nj/A06yDpcVfp6Wc+xPIaMpNjSfPFqnuyfZ8Y1pAzlAsbuMoBJKW0N+mtEREJnNCmsMxZQbjUA+4oVCFon7UDmuCoWxZCQoJsGPiaipMVz2uwBte2n9+Aq9/7MYckkxC51O+pNU/iUKpiJFQBVU5QB5AX/G9Lyao7X+Lx6s9+ENvuw6AewqQ4H2km4fJzISB0eM/q5F8GHjvruL9dqiMTxQKbLqep3FMjj1Nywa/S9iL1UMc/io7HU9V0zTxSkvmTPbhMLI8eJwTFBIrPJFsYZVI0W2wJJ9rjekuwXFBFjudMx1jaR2bdso0NzuTrr1qKbj7RR8oRQEEMeYyFpLN55rC3TSopr3ynNoALG9wvQWPTUe9Pby5PIZYrHNpC/EeJNiHMjALe9lHQEk2v1PnTTk6XpTLqPSlqNIxHGB4oUGRhmX8R/OpbhGMjjnF2GSVbXOgDKdLnpuagAt6e8D4fz5liOznXobXA7v72ulZSxJ7j0Otyen6Ut12+Re53ULrOQvgpDH0FtSarPG+MiMtGgIbZrm7g9Q3ykdV38aHGO0jriJVwcpiw4YxwhAluWndDBrE962a4PUVXSmviTqSdd+pPjQxwU7ZH1jSqK38iaqWNz9aVBoMOgo4j6e/8qYEbsLanOE4iYzsGHn0pO1EZajVkJWPGXA7q1fPsyxAcyjIAeTPr6BP51l+Hkym1aZ9lYGeTXeGf8krGaotcmbYfFHIu3wj8hQpHDDur/lH5Cu1VENwVayztJi7TygHUyNfyF61TNYE+AJ9taxBsQZCXbdyXPq2p/E1njgpO2Ox6iWGMlHl7HRSTnr7UpSZXMQBudPp404I8iMUJdtb2G56CrR2Z4MmNxjA5CBhmkNzdc6IAAbOTfTa9/SmGGAVcg3Gmot9aUiBiPduvS6mx13BI8aL0W1aYetJpNcM5j+zWWMTQMZFH6xTbmRgi+bT4l316ab1EXuamhMepPkfKmOLuseVQLA5rW1va2/hrtVRxyUfcw+onilNyxJpeGNanOyL8uWWc/Dh4Xl/3h7kSjzLMLea1BK2l6mOK4U4OIYYkc2QpLiQNcgW7QwX8RmLt5lB01B+DNLayHQWAHgAPajqtqluBYANd2iMgF1RcrMrOAC11UgsFzJoLXLeVW7HdnYBKySRQMqrneSIPFkS7BXDIzI98t8twQCLg7VLoJY7V2Z4g611f79aIjGwvuRc+tqVFEZnL/30opWlL0RqhBM736itR+yRLvJ5xTfiErLhW8/Y9wvD/chiFzcz9JFJciwNxewA8Mp+tZzVk7mJ8HwwbLc2GRT/ANIoVM8Z4MuGxMsSfDGxjXqcq6C/0tQqmgLNLtcEeII96w8QmPuMLMncYeDLofyrcRUFxvsPDi35mZo5Duy2ytb5lPXzFjWOKajyNTjZlZNSfZbgb43ENEh74ikkVerFMtkHmc1WuX7FcbkzxS4eVbE2LNE2nSxDA+4qM4V2U4hw6f7y0WTk68wPE6gnTYNcjW21MSnpVg4sTyTUPJF4nCsjMjqyOCVKkEMD4EUpwvCyTScpQCQC7NqQsai7MQNTYdBvWpKcFx1FWUfd8YFBzgD9IRoQPnHW24qL7NSRYPCtKmZmz2IdVUriIxblHrkkici1jlKsd6N9TFxtM3j0OVZHGUXtX34/YKvY/C4RQZXWS5K5ye6JABLA6IAbxyKCrXvt6004lxDAPmU4W4N8tgiFQe8AGuCCrFwDbVSN7UbCcDE8RxWLmGGwqgRqygcxwNFjgDX7o2G5PnvQi4EmMH+E4GzQ9J5cVJFI3mHJt7Zh4jpWEfUye5bIdzf+bp3olc2ua2SKlwrARYbGcy7PBCj4gZwMxaMXRWA0PeKnTQ2IqAaVnYu7ZmYl2bqzubsx9SSfrV44r2BxKIf8PiADfMjBJh/omg7p9GCk1Q4dBY7gkHoQRodOlHG7eoQ6hY6TxPbw+UyW4XxxoFK5Q65s699o3R7WzJIuq3GhFtae43ta7fq1KHKVLO7StlIsQoNlTTcgEnyqBokx09dKOlyLqcktKOx/Dt/4A2/H8KUvQK2NvDf16/jXLVIlz2deAXorGrb2X7KriIRJJC0gkdlDLKI+XGmUFstiWYuHAFrWU7da/wAd4euHnaJHLhbasMrgkXIZeh8vOrsAjq2/7EDbh2KP/wBgn2gg/lWIgXNuta19kXEWSKeCwyOxbre4iAP5LWc5djaGJyg59lX3KpxrGc/Eyvb43LX9TXaYYKe7bgaUKoVRqFKI1IDDDxb/AIjR0wqjq3/EaTtj9IsGBxw5ZF+h/Ko3inFXw8LTRxiUoA/LNwHUDVdAenkdqSjjUKRqb/vN/OuxBB+zfbct/OiUmmVSKxiuG4YIuP4fKki4cpLNA51iJOZQNL2uGAv4Ag6VKdpezC4tosXhSBFi3iWQXAZGkYKxA6mxOnQjzov+zUC4jmJ+iikBTERi/LZWBAYDoQxDeGhqEg4ficBxLARTB1Tn3Gv6KQ6JmWxsf1inx1otEZSpLZ/ZnTxdXk9J5HOpx2V/qT/Ke5JPGnFeKNE+mCwIcZNlyQnK9x+8ykX+VfM1Re1X2h4niMt1docOukUKHIoTpmynvMRv0FX7iXDDwnD8ZnlIX7wxhwveBL8xpH0AN95bH/8AM+tY3CLKPK1PSp7Lg4VvksHA+2uLwZvDPIPIsXUjzR7j2tSfFuJxYt+dIuSUgCTJoJG+cr0NrD6VDgf0roH9KzcPAxDqGnckn9UGmChrKSR6W+lEVb2J6aiigWv6/nSipbSrS2oylK5akqO5K4UtR08KEm1EBYrh+IyxAiOV0BFiFYjTX+Z9zSE0hdizMSTuTqTYW19qJS2Fw+c+Q3/lVSairNMWKWWShHliuDw1u9WjfZsRFIM3dBDtcmw7yKANdNhWdcUmyIQNyD7WrasLEBGgtsi/9opOTfxHU6rTjiunj23f1M0Xgut+8f8ASa5Wp2tQoNcjn6IjRRXa4GoFqoIWC6b0VFpMOaCNUILFenvVGx+KxE3EMDBI7SGGeNYgbaJzoWJvbvdyIHr8NXcE02kxfJlhlCI7K5y5hfUxSgWO4JOn1NaYpaZJh60scotXf2oj/tb7BGaRsTCxZgxzxm5tdRdkG1jl19KyEC1XKL7asflBYYd2GcktH8SyWZUsrC2XUA31B12uavJjJMZiQz5AZXRbIoRFDMB3VG29bQUott8f2xT4qS5G5WjA3/jSmKh5cskd75HeO+wbI7Lfyva9FtetwDjL+NFbpR66BcVCAU0SQ0b1ohqyHYoixsKlbLEl+g9zUZDOV2t9RehiMW0pF7WHQbUvOEpteDq9J1WLp8bkt5v/AINZ5yxJNrnx29LdRWz9lu0i46HOLB1ssijZWte4v+yen18Kx0qPCtD+y2Acmdrd4yhSfFVjUqPoXY/WplitIhGTlK33LxmFCk2a1ClDYRy2roriihbyqyHc3tRVoFPKgp0qFBztUJ2sxxw8KTWzcuaFyBpcCQZh9QSKmrVXPtENuHyHezRn2kWih8SKlwZSY7MV/dA9tKn+wuHD4/DBtg/M/wCUjSD8UFR3GcDyMVJETfISt9riwINvNWFO+yWPXD4zDyPoiyAOfBHBRj9AxP0pzmJjDaSItCWGYm5bvE+LNqT7k0bKaWxOCaB3hb4omaJvVCVv6G1x5GiAUSMwvNPWjiYelC1ArVkAZAeoojOKGWjZahAmrUcLYUYCuGoQI1aX9mij7o1t+a2bzNlt+Fh9KzRq0L7Nceow8iMwUrLfU7hkWx18ww+lY5vhNMXxFxPpQpA4xL/rF9xQpLUvI1pl4GDzN8x9zSLYhvmb3NChSlseSQm2Ja3xN7mm8GJf529zQoULbNKR2XEv87e5qB7XzscLICxI03J8aFCtMb96+oOZLQ/oVjjzlsSSSSTa5OpNkUb+gHtTWTZvShQrtdv74OHHlE12w/8AnzekJ+pw8NRQoUKuPBc/iYagKFCiACtRqFCoWBa4aFCoUJtU12W+OT/Kv5tQoUr1X+l/3uM9L/tiWRaFChXAPQn/2Q==">
            <a:hlinkClick r:id="rId4"/>
          </p:cNvPr>
          <p:cNvSpPr>
            <a:spLocks noChangeAspect="1" noChangeArrowheads="1"/>
          </p:cNvSpPr>
          <p:nvPr/>
        </p:nvSpPr>
        <p:spPr bwMode="auto">
          <a:xfrm>
            <a:off x="103188" y="-922338"/>
            <a:ext cx="1809750" cy="19335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dirty="0"/>
          </a:p>
        </p:txBody>
      </p:sp>
      <p:sp>
        <p:nvSpPr>
          <p:cNvPr id="3" name="AutoShape 6" descr="data:image/jpeg;base64,/9j/4AAQSkZJRgABAQAAAQABAAD/2wCEAAkGBhQQERUUExIUFRUWGBcUFRgYGBQVFBcUFBUVFxcWGBUXHSYeFxwjGhQUIC8gJCcpLCwsFx4xNTAqNSYsLCkBCQoKDgwOGg8PGi0kHyUsLCwsLCwuLCwsKSwpKSwpKSwsLCwsLCk1LywpLCwuLCwpKSwpKSwpKSkpLCwsKSwsLP/AABEIAKIAmAMBIgACEQEDEQH/xAAbAAAABwEAAAAAAAAAAAAAAAAAAgMEBQYHAf/EAEMQAAIBAgQDBgMECAMHBQAAAAECAwARBBIhMQUTQQYiUWFxkTJSgQcUobEjM0JiwdHh8CRyghaDkpOisvEVFzRkc//EABoBAAIDAQEAAAAAAAAAAAAAAAIEAAEDBQb/xAAtEQACAgEDAwIFBAMBAAAAAAAAAQIRAxIhMQRBURMiMmFxocFCgbHwBTORFP/aAAwDAQACEQMRAD8AzFW86Ak8QKV56/IK406/IKX/AGGP3Co4BvcjT1p1icSuVVjfOXU8wFLZWv8ACCfi06ileBYCDEyZZsSmFAsQzRtIG8Roy5beJ8atfGOxHD44ww4vGD5RCQn/AEpJeqtFFAy12lmmAJtqL6Ha48bdKLzh8oq7fglLyJ3oClhMvyiu8wfKKl/IvT8xEUrFHeumYD9kU0mxBPl4AVatlOkTDFUQai587n+m1NhKDsRUOWNBSQdKihQLmST0lEt2oYbF9CATTgTD5RVO1sGknuCRrbUWZxoCOm/WlGl8hScs1jsDQoNhXS62GvWkUFtPOnAk20FGyA62t51d0U0nucSO9CkpsV0X3oVWlk1JBRXGFPB/lFdWxIFgLkC99BfqfKitAaWciwwZCyg2BRWF1zFnzWsvUd0+nWnvAOEQSzCPESvCHuqMoQoH6CQk3Ck2Gg9qV4pwxYZOWsiS2A78dylz0BPhpS3CMIJDIxjd0iQSSSLY8oE2Dsh+NdDoLGwJG1Mxx+zU+eyBg08iTdK93z9i88I7A4LFIEw2IVcTGtpAyKUckC5A0JA2zA1XMZ2dVJ5cPKFWSNWbMAGXRcwuPA/QiuYkPC0bo1j8cciEfCDYsp8RsQfQ1a+K4KDH4GbGwRsmJja8/ezMwAGYG3QrYj0rn3q5VNdj1bxrpq0y1Y5d6Wzf4MrxnBHjt1J3G1uvWmmLwckRAkRkzDMuYWDL8ynZh6Ve+Kzc6FJjdmX9DIdSxsM0Ted1zC/ilIdtIjHhsBC6jmqs0zg2zIkzR5EPmcrH/T51pjladnK/yXSRxSUobXyvDX4ZSGF7CijBMxsBU5wLhfOnIPQfxq9cJ7GKtyTqRYe5/gak8qjsKYumeRWZe/B3C5iKarhWJtatqk7KBhbT2qGXsjy2YsBboaBZzWfR+DKspBPiKdxm9qf8U4XldhaxB1pmIrHcXrdu0JaWnRzP3vrRX7xoGI3ve5peNLEC12OwFDdBVfIULYXOgpCWUtsNKUxoZHKutmU2IO4I6WpAymrigZS7HRAethQopoUW4GwqsvrTzh4bMHCghCGOYd1ipvk/evbbwqS/9I1sT9dDVo7M9hzi43u/JhT45SNM37gJsSLC/Tas9fuSofw9L6mOWSTqMe/z7Iqg0VmNrlrKB7sbeGwH1q6dlpZMLwuR1y58TI3LDrmXkxLkN10zBmL/AENVvjXY7GwxiRIWxMBBaOWAFgVN7FoviQ+OhHnVixXaPDSlIoZAFijSJFa6PZV1ORrEXJNP5MicdjkpU9yPxHBeVDHLC/8Ag5buhdlPJnUFWgZj10IB65RfXeb7D8STBfeGxRyQyoEKnVnYX2C3GzEa/wAKofGMDI7lUWRk+MqudkDWILlR3VNr961S/Yp48NDJPNGGEIGRDorzSE8pdNxozHyFLOGqal3OhDrckOnfT/pe/wBB/wAMxh4ZCZJlDSSKohgIILZGzLJJ8qg7DrrVMx/EJcRK0spZpHN2Pn4AdANgKlPvEuMlaaVsxJAJAAFxvYDYdBSs3DwL/F+FZSWh6UXlzvO/Um9x9wPhzJ+kTd0W3Wx/aNWOPiUiFWHNZdiWCqu9thrUR2bxOUBTfutp6MDVl4kwAW/w31trYX1NJTfu3OjhinBOPAOMYku6RqbA6lrkW28KYYaCVjbI6G/V86kA9fDanC4lfvAyglSANjp51NTSBFv7VXGxrKFuyncd4WruOjHT3qL7ScBjXDAooupWx2JubMCeun5VLYnEXkDE272l9qjO2PEwoSBWGt3c3G52X8/wrWLeyF8iilKRTJ8QE0UXPU9B6UtwDhH3uXI2Iig2IaUkAnXQWrhgS9rj3paTCrsLe9MXtscp7jrtN2TXBAWxsGIcnVI7lhfqTciq7Y+FSf3QD+lGiwovrtRpugXRFlG8KFS7YQeJoVdlUi8dnOBHGSM0sixQRWMrX71mJARB4mxF+nnU5ieIR4jmPMnL4dgrKsIsBPNssbfMb2uvmN9apGL4ghJF3uCeg3B8hVhxOBfiWGw8eElhyxcx5keQRyc92/WspF2BXNY+Z36VjgpySfH8hSnLRS48fkrnE+1uKnm5zTOjD4Fjd1jjA2VFBtb136+FTGD7ciccviOGixcZsucqqzgnqGGjfhbxrv8A7cMukuOwMbdQZQbflTHjvYTFYZRKFWaEEHmQtzAouNWA1A63AIHW1dJvHLYW0yW4q2EwQkRuH4qcF7xth57kKrgCyuRe1yBe7WvVc7D8OfGtFhWbLFGzswGhLPbNf96yhb9BekeGTFcVDlvctbQgaWuTchhoBe1tbVN/ZjKBxGRASwLuQWGViDnsWH7JIsbdL0rk9j9ocKfIihZCygAC4A32BNrV2RmP9mk8bxSONmubd42B8ib0ivaCG3xj2NK0bWTPAojeRjbuqG6/MPGrZipy6JksfG9/4VQ24+RGwTaRcpYrlsLg6X66VJ9mu0Obut+zofrsfrS2RW9jr4IShjTlwy1M76ZVT6Ej+FLY6e6gHfrRZeJoFuDeq5juKkg+J0HjQVbNdS7DTiOKFiT8K3Pt/YqO7PdtcRhokw4EBCrcF4kd9dSLn1phxfigAy3FtiPG3T08TVfeZmJN9T1pvHjtHP6mcVGu/wDBf3+0PFj9nD/8iOmfEu1c+LjMb8rLcHuxIjafvDWq7gOIgCz9Nj/A06yDpcVfp6Wc+xPIaMpNjSfPFqnuyfZ8Y1pAzlAsbuMoBJKW0N+mtEREJnNCmsMxZQbjUA+4oVCFon7UDmuCoWxZCQoJsGPiaipMVz2uwBte2n9+Aq9/7MYckkxC51O+pNU/iUKpiJFQBVU5QB5AX/G9Lyao7X+Lx6s9+ENvuw6AewqQ4H2km4fJzISB0eM/q5F8GHjvruL9dqiMTxQKbLqep3FMjj1Nywa/S9iL1UMc/io7HU9V0zTxSkvmTPbhMLI8eJwTFBIrPJFsYZVI0W2wJJ9rjekuwXFBFjudMx1jaR2bdso0NzuTrr1qKbj7RR8oRQEEMeYyFpLN55rC3TSopr3ynNoALG9wvQWPTUe9Pby5PIZYrHNpC/EeJNiHMjALe9lHQEk2v1PnTTk6XpTLqPSlqNIxHGB4oUGRhmX8R/OpbhGMjjnF2GSVbXOgDKdLnpuagAt6e8D4fz5liOznXobXA7v72ulZSxJ7j0Otyen6Ut12+Re53ULrOQvgpDH0FtSarPG+MiMtGgIbZrm7g9Q3ykdV38aHGO0jriJVwcpiw4YxwhAluWndDBrE962a4PUVXSmviTqSdd+pPjQxwU7ZH1jSqK38iaqWNz9aVBoMOgo4j6e/8qYEbsLanOE4iYzsGHn0pO1EZajVkJWPGXA7q1fPsyxAcyjIAeTPr6BP51l+Hkym1aZ9lYGeTXeGf8krGaotcmbYfFHIu3wj8hQpHDDur/lH5Cu1VENwVayztJi7TygHUyNfyF61TNYE+AJ9taxBsQZCXbdyXPq2p/E1njgpO2Ox6iWGMlHl7HRSTnr7UpSZXMQBudPp404I8iMUJdtb2G56CrR2Z4MmNxjA5CBhmkNzdc6IAAbOTfTa9/SmGGAVcg3Gmot9aUiBiPduvS6mx13BI8aL0W1aYetJpNcM5j+zWWMTQMZFH6xTbmRgi+bT4l316ab1EXuamhMepPkfKmOLuseVQLA5rW1va2/hrtVRxyUfcw+onilNyxJpeGNanOyL8uWWc/Dh4Xl/3h7kSjzLMLea1BK2l6mOK4U4OIYYkc2QpLiQNcgW7QwX8RmLt5lB01B+DNLayHQWAHgAPajqtqluBYANd2iMgF1RcrMrOAC11UgsFzJoLXLeVW7HdnYBKySRQMqrneSIPFkS7BXDIzI98t8twQCLg7VLoJY7V2Z4g611f79aIjGwvuRc+tqVFEZnL/30opWlL0RqhBM736itR+yRLvJ5xTfiErLhW8/Y9wvD/chiFzcz9JFJciwNxewA8Mp+tZzVk7mJ8HwwbLc2GRT/ANIoVM8Z4MuGxMsSfDGxjXqcq6C/0tQqmgLNLtcEeII96w8QmPuMLMncYeDLofyrcRUFxvsPDi35mZo5Duy2ytb5lPXzFjWOKajyNTjZlZNSfZbgb43ENEh74ikkVerFMtkHmc1WuX7FcbkzxS4eVbE2LNE2nSxDA+4qM4V2U4hw6f7y0WTk68wPE6gnTYNcjW21MSnpVg4sTyTUPJF4nCsjMjqyOCVKkEMD4EUpwvCyTScpQCQC7NqQsai7MQNTYdBvWpKcFx1FWUfd8YFBzgD9IRoQPnHW24qL7NSRYPCtKmZmz2IdVUriIxblHrkkici1jlKsd6N9TFxtM3j0OVZHGUXtX34/YKvY/C4RQZXWS5K5ye6JABLA6IAbxyKCrXvt6004lxDAPmU4W4N8tgiFQe8AGuCCrFwDbVSN7UbCcDE8RxWLmGGwqgRqygcxwNFjgDX7o2G5PnvQi4EmMH+E4GzQ9J5cVJFI3mHJt7Zh4jpWEfUye5bIdzf+bp3olc2ua2SKlwrARYbGcy7PBCj4gZwMxaMXRWA0PeKnTQ2IqAaVnYu7ZmYl2bqzubsx9SSfrV44r2BxKIf8PiADfMjBJh/omg7p9GCk1Q4dBY7gkHoQRodOlHG7eoQ6hY6TxPbw+UyW4XxxoFK5Q65s699o3R7WzJIuq3GhFtae43ta7fq1KHKVLO7StlIsQoNlTTcgEnyqBokx09dKOlyLqcktKOx/Dt/4A2/H8KUvQK2NvDf16/jXLVIlz2deAXorGrb2X7KriIRJJC0gkdlDLKI+XGmUFstiWYuHAFrWU7da/wAd4euHnaJHLhbasMrgkXIZeh8vOrsAjq2/7EDbh2KP/wBgn2gg/lWIgXNuta19kXEWSKeCwyOxbre4iAP5LWc5djaGJyg59lX3KpxrGc/Eyvb43LX9TXaYYKe7bgaUKoVRqFKI1IDDDxb/AIjR0wqjq3/EaTtj9IsGBxw5ZF+h/Ko3inFXw8LTRxiUoA/LNwHUDVdAenkdqSjjUKRqb/vN/OuxBB+zfbct/OiUmmVSKxiuG4YIuP4fKki4cpLNA51iJOZQNL2uGAv4Ag6VKdpezC4tosXhSBFi3iWQXAZGkYKxA6mxOnQjzov+zUC4jmJ+iikBTERi/LZWBAYDoQxDeGhqEg4ficBxLARTB1Tn3Gv6KQ6JmWxsf1inx1otEZSpLZ/ZnTxdXk9J5HOpx2V/qT/Ke5JPGnFeKNE+mCwIcZNlyQnK9x+8ykX+VfM1Re1X2h4niMt1docOukUKHIoTpmynvMRv0FX7iXDDwnD8ZnlIX7wxhwveBL8xpH0AN95bH/8AM+tY3CLKPK1PSp7Lg4VvksHA+2uLwZvDPIPIsXUjzR7j2tSfFuJxYt+dIuSUgCTJoJG+cr0NrD6VDgf0roH9KzcPAxDqGnckn9UGmChrKSR6W+lEVb2J6aiigWv6/nSipbSrS2oylK5akqO5K4UtR08KEm1EBYrh+IyxAiOV0BFiFYjTX+Z9zSE0hdizMSTuTqTYW19qJS2Fw+c+Q3/lVSairNMWKWWShHliuDw1u9WjfZsRFIM3dBDtcmw7yKANdNhWdcUmyIQNyD7WrasLEBGgtsi/9opOTfxHU6rTjiunj23f1M0Xgut+8f8ASa5Wp2tQoNcjn6IjRRXa4GoFqoIWC6b0VFpMOaCNUILFenvVGx+KxE3EMDBI7SGGeNYgbaJzoWJvbvdyIHr8NXcE02kxfJlhlCI7K5y5hfUxSgWO4JOn1NaYpaZJh60scotXf2oj/tb7BGaRsTCxZgxzxm5tdRdkG1jl19KyEC1XKL7asflBYYd2GcktH8SyWZUsrC2XUA31B12uavJjJMZiQz5AZXRbIoRFDMB3VG29bQUott8f2xT4qS5G5WjA3/jSmKh5cskd75HeO+wbI7Lfyva9FtetwDjL+NFbpR66BcVCAU0SQ0b1ohqyHYoixsKlbLEl+g9zUZDOV2t9RehiMW0pF7WHQbUvOEpteDq9J1WLp8bkt5v/AINZ5yxJNrnx29LdRWz9lu0i46HOLB1ssijZWte4v+yen18Kx0qPCtD+y2Acmdrd4yhSfFVjUqPoXY/WplitIhGTlK33LxmFCk2a1ClDYRy2roriihbyqyHc3tRVoFPKgp0qFBztUJ2sxxw8KTWzcuaFyBpcCQZh9QSKmrVXPtENuHyHezRn2kWih8SKlwZSY7MV/dA9tKn+wuHD4/DBtg/M/wCUjSD8UFR3GcDyMVJETfISt9riwINvNWFO+yWPXD4zDyPoiyAOfBHBRj9AxP0pzmJjDaSItCWGYm5bvE+LNqT7k0bKaWxOCaB3hb4omaJvVCVv6G1x5GiAUSMwvNPWjiYelC1ArVkAZAeoojOKGWjZahAmrUcLYUYCuGoQI1aX9mij7o1t+a2bzNlt+Fh9KzRq0L7Nceow8iMwUrLfU7hkWx18ww+lY5vhNMXxFxPpQpA4xL/rF9xQpLUvI1pl4GDzN8x9zSLYhvmb3NChSlseSQm2Ja3xN7mm8GJf529zQoULbNKR2XEv87e5qB7XzscLICxI03J8aFCtMb96+oOZLQ/oVjjzlsSSSSTa5OpNkUb+gHtTWTZvShQrtdv74OHHlE12w/8AnzekJ+pw8NRQoUKuPBc/iYagKFCiACtRqFCoWBa4aFCoUJtU12W+OT/Kv5tQoUr1X+l/3uM9L/tiWRaFChXAPQn/2Q==">
            <a:hlinkClick r:id="rId4"/>
          </p:cNvPr>
          <p:cNvSpPr>
            <a:spLocks noChangeAspect="1" noChangeArrowheads="1"/>
          </p:cNvSpPr>
          <p:nvPr/>
        </p:nvSpPr>
        <p:spPr bwMode="auto">
          <a:xfrm>
            <a:off x="255588" y="-769938"/>
            <a:ext cx="1809750" cy="19335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dirty="0"/>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3334" y="3019600"/>
            <a:ext cx="2082540" cy="3022222"/>
          </a:xfrm>
          <a:prstGeom prst="rect">
            <a:avLst/>
          </a:prstGeom>
        </p:spPr>
      </p:pic>
    </p:spTree>
    <p:extLst>
      <p:ext uri="{BB962C8B-B14F-4D97-AF65-F5344CB8AC3E}">
        <p14:creationId xmlns:p14="http://schemas.microsoft.com/office/powerpoint/2010/main" val="4169587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25"/>
          <p:cNvSpPr>
            <a:spLocks noChangeArrowheads="1"/>
          </p:cNvSpPr>
          <p:nvPr/>
        </p:nvSpPr>
        <p:spPr bwMode="auto">
          <a:xfrm>
            <a:off x="4343400" y="7334269"/>
            <a:ext cx="2514600" cy="1661993"/>
          </a:xfrm>
          <a:prstGeom prst="rect">
            <a:avLst/>
          </a:prstGeom>
          <a:noFill/>
          <a:ln w="9525">
            <a:noFill/>
            <a:miter lim="800000"/>
            <a:headEnd/>
            <a:tailEnd/>
          </a:ln>
        </p:spPr>
        <p:txBody>
          <a:bodyPr wrap="square">
            <a:spAutoFit/>
          </a:bodyPr>
          <a:lstStyle/>
          <a:p>
            <a:pPr algn="r"/>
            <a:r>
              <a:rPr lang="en-US" b="1" dirty="0">
                <a:solidFill>
                  <a:schemeClr val="bg1"/>
                </a:solidFill>
                <a:latin typeface="Calibri" pitchFamily="-108" charset="0"/>
              </a:rPr>
              <a:t>Misha S. Donskov </a:t>
            </a:r>
          </a:p>
          <a:p>
            <a:pPr algn="r"/>
            <a:r>
              <a:rPr lang="en-US" sz="1400" dirty="0">
                <a:solidFill>
                  <a:schemeClr val="bg1"/>
                </a:solidFill>
                <a:latin typeface="Calibri" pitchFamily="-108" charset="0"/>
              </a:rPr>
              <a:t>The University of Western Ontario</a:t>
            </a:r>
          </a:p>
          <a:p>
            <a:pPr algn="r"/>
            <a:r>
              <a:rPr lang="en-US" sz="1400" dirty="0">
                <a:solidFill>
                  <a:schemeClr val="bg1"/>
                </a:solidFill>
                <a:latin typeface="Calibri" pitchFamily="-108" charset="0"/>
              </a:rPr>
              <a:t>Graduate School of Kinesiology </a:t>
            </a:r>
          </a:p>
          <a:p>
            <a:pPr algn="r"/>
            <a:r>
              <a:rPr lang="en-US" sz="1400" dirty="0">
                <a:solidFill>
                  <a:schemeClr val="bg1"/>
                </a:solidFill>
                <a:latin typeface="Calibri" pitchFamily="-108" charset="0"/>
              </a:rPr>
              <a:t>KIN </a:t>
            </a:r>
            <a:r>
              <a:rPr lang="en-US" sz="1400" dirty="0" smtClean="0">
                <a:solidFill>
                  <a:schemeClr val="bg1"/>
                </a:solidFill>
                <a:latin typeface="Calibri" pitchFamily="-108" charset="0"/>
              </a:rPr>
              <a:t>9630: Art  &amp; Science of Coaching</a:t>
            </a:r>
            <a:endParaRPr lang="en-US" sz="1400" dirty="0">
              <a:solidFill>
                <a:schemeClr val="bg1"/>
              </a:solidFill>
              <a:latin typeface="Calibri" pitchFamily="-108" charset="0"/>
            </a:endParaRPr>
          </a:p>
          <a:p>
            <a:pPr algn="r"/>
            <a:r>
              <a:rPr lang="en-US" sz="1400" dirty="0" smtClean="0">
                <a:solidFill>
                  <a:schemeClr val="bg1"/>
                </a:solidFill>
                <a:latin typeface="Calibri" pitchFamily="-108" charset="0"/>
              </a:rPr>
              <a:t>Dr. Bob La Rose</a:t>
            </a:r>
            <a:endParaRPr lang="en-US" sz="1400" dirty="0">
              <a:solidFill>
                <a:schemeClr val="bg1"/>
              </a:solidFill>
              <a:latin typeface="Calibri" pitchFamily="-108" charset="0"/>
            </a:endParaRPr>
          </a:p>
        </p:txBody>
      </p:sp>
      <p:pic>
        <p:nvPicPr>
          <p:cNvPr id="7" name="Picture 6" descr="http://en.academic.ru/pictures/enwiki/79/OntarioHockeyLeague.png"/>
          <p:cNvPicPr/>
          <p:nvPr/>
        </p:nvPicPr>
        <p:blipFill>
          <a:blip r:embed="rId2" cstate="print"/>
          <a:srcRect/>
          <a:stretch>
            <a:fillRect/>
          </a:stretch>
        </p:blipFill>
        <p:spPr bwMode="auto">
          <a:xfrm>
            <a:off x="4786322" y="8286776"/>
            <a:ext cx="1571636" cy="571472"/>
          </a:xfrm>
          <a:prstGeom prst="rect">
            <a:avLst/>
          </a:prstGeom>
          <a:noFill/>
          <a:ln w="9525">
            <a:noFill/>
            <a:miter lim="800000"/>
            <a:headEnd/>
            <a:tailEnd/>
          </a:ln>
        </p:spPr>
      </p:pic>
      <p:cxnSp>
        <p:nvCxnSpPr>
          <p:cNvPr id="11" name="Straight Connector 10"/>
          <p:cNvCxnSpPr/>
          <p:nvPr/>
        </p:nvCxnSpPr>
        <p:spPr>
          <a:xfrm>
            <a:off x="500042" y="2500298"/>
            <a:ext cx="607225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utoShape 24"/>
          <p:cNvSpPr>
            <a:spLocks noChangeArrowheads="1"/>
          </p:cNvSpPr>
          <p:nvPr/>
        </p:nvSpPr>
        <p:spPr bwMode="auto">
          <a:xfrm>
            <a:off x="0" y="0"/>
            <a:ext cx="6858000" cy="1785918"/>
          </a:xfrm>
          <a:prstGeom prst="rtTriangle">
            <a:avLst/>
          </a:prstGeom>
          <a:solidFill>
            <a:srgbClr val="000000"/>
          </a:solidFill>
          <a:ln w="9525">
            <a:solidFill>
              <a:schemeClr val="tx1"/>
            </a:solidFill>
            <a:miter lim="800000"/>
            <a:headEnd/>
            <a:tailEnd/>
          </a:ln>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CA" sz="2400" b="1" i="1" dirty="0">
                <a:solidFill>
                  <a:schemeClr val="bg1"/>
                </a:solidFill>
              </a:rPr>
              <a:t>London Knights</a:t>
            </a:r>
          </a:p>
          <a:p>
            <a:pPr>
              <a:defRPr/>
            </a:pPr>
            <a:r>
              <a:rPr lang="en-CA" sz="2400" b="1" i="1" dirty="0">
                <a:solidFill>
                  <a:schemeClr val="bg1"/>
                </a:solidFill>
              </a:rPr>
              <a:t>Instructors</a:t>
            </a:r>
            <a:r>
              <a:rPr lang="en-CA" sz="2800" b="1" i="1" dirty="0" smtClean="0">
                <a:solidFill>
                  <a:schemeClr val="bg1"/>
                </a:solidFill>
              </a:rPr>
              <a:t/>
            </a:r>
            <a:br>
              <a:rPr lang="en-CA" sz="2800" b="1" i="1" dirty="0" smtClean="0">
                <a:solidFill>
                  <a:schemeClr val="bg1"/>
                </a:solidFill>
              </a:rPr>
            </a:br>
            <a:endParaRPr lang="en-US" sz="2000" i="1" dirty="0">
              <a:ln w="18415" cmpd="sng">
                <a:solidFill>
                  <a:srgbClr val="FFFFFF"/>
                </a:solidFill>
                <a:prstDash val="solid"/>
              </a:ln>
              <a:solidFill>
                <a:schemeClr val="bg1"/>
              </a:solidFill>
              <a:effectLst>
                <a:outerShdw blurRad="63500" dir="3600000" algn="tl" rotWithShape="0">
                  <a:srgbClr val="000000">
                    <a:alpha val="70000"/>
                  </a:srgbClr>
                </a:outerShdw>
              </a:effectLst>
              <a:latin typeface="Calibri" pitchFamily="34" charset="0"/>
              <a:cs typeface="Arial" pitchFamily="34" charset="0"/>
            </a:endParaRPr>
          </a:p>
        </p:txBody>
      </p:sp>
      <p:cxnSp>
        <p:nvCxnSpPr>
          <p:cNvPr id="12" name="Straight Connector 11"/>
          <p:cNvCxnSpPr/>
          <p:nvPr/>
        </p:nvCxnSpPr>
        <p:spPr>
          <a:xfrm>
            <a:off x="500042" y="0"/>
            <a:ext cx="6357958" cy="16430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00042" y="2000232"/>
            <a:ext cx="4873174" cy="400110"/>
          </a:xfrm>
          <a:prstGeom prst="rect">
            <a:avLst/>
          </a:prstGeom>
          <a:noFill/>
        </p:spPr>
        <p:txBody>
          <a:bodyPr wrap="square" rtlCol="0">
            <a:spAutoFit/>
          </a:bodyPr>
          <a:lstStyle/>
          <a:p>
            <a:r>
              <a:rPr lang="en-CA" sz="2000" b="1" i="1" dirty="0" smtClean="0"/>
              <a:t>TIM TURK</a:t>
            </a:r>
            <a:r>
              <a:rPr lang="en-CA" sz="2000" b="1" i="1" dirty="0" smtClean="0"/>
              <a:t>, </a:t>
            </a:r>
            <a:r>
              <a:rPr lang="en-CA" sz="2000" i="1" dirty="0" smtClean="0"/>
              <a:t> Shooting Specialist </a:t>
            </a:r>
            <a:endParaRPr lang="en-CA" sz="2000" b="1" i="1" dirty="0"/>
          </a:p>
        </p:txBody>
      </p:sp>
      <p:sp>
        <p:nvSpPr>
          <p:cNvPr id="2049" name="Rectangle 1"/>
          <p:cNvSpPr>
            <a:spLocks noChangeArrowheads="1"/>
          </p:cNvSpPr>
          <p:nvPr/>
        </p:nvSpPr>
        <p:spPr bwMode="auto">
          <a:xfrm>
            <a:off x="1905000" y="3050019"/>
            <a:ext cx="4876800" cy="24929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CA" sz="1200" dirty="0"/>
              <a:t>Tim Turk has been an NHL level skills and shooting coach since 2001. Tim works with many organizations, teams, coaches and players, male and female of all ages and levels from all over the world</a:t>
            </a:r>
            <a:r>
              <a:rPr lang="en-CA" sz="1200" dirty="0" smtClean="0"/>
              <a:t>.</a:t>
            </a:r>
          </a:p>
          <a:p>
            <a:endParaRPr lang="en-CA" sz="1200" dirty="0"/>
          </a:p>
          <a:p>
            <a:r>
              <a:rPr lang="en-CA" sz="1200" dirty="0"/>
              <a:t>Tim Turk has recently set a record by working with 3 NHL organizations in the same Calendar year (Montreal </a:t>
            </a:r>
            <a:r>
              <a:rPr lang="en-CA" sz="1200" dirty="0" smtClean="0"/>
              <a:t>Canadians, </a:t>
            </a:r>
            <a:r>
              <a:rPr lang="en-CA" sz="1200" dirty="0"/>
              <a:t>Tampa Bay Lightning and Carolina Hurricanes) 2012/2013</a:t>
            </a:r>
            <a:r>
              <a:rPr lang="en-CA" sz="1200" dirty="0" smtClean="0"/>
              <a:t>.</a:t>
            </a:r>
          </a:p>
          <a:p>
            <a:endParaRPr lang="en-CA" sz="1200" dirty="0"/>
          </a:p>
          <a:p>
            <a:r>
              <a:rPr lang="en-CA" sz="1200" dirty="0"/>
              <a:t>Specializing in Shooting, Passing and Puck Control, Tim Turk Hockey also teaches the technical aspects of puck protection, puck battling, body positioning and contact.(impact and pinning) offensively and defensively.</a:t>
            </a:r>
          </a:p>
          <a:p>
            <a:r>
              <a:rPr lang="en-CA" sz="1200" b="1" dirty="0"/>
              <a:t>Services</a:t>
            </a:r>
            <a:r>
              <a:rPr lang="en-CA" sz="1200" dirty="0"/>
              <a:t> include: Team Development, Camps &amp; Clinics, Video Analysis, Private &amp; Small Group Sessions, Game Evaluations and Tryouts.</a:t>
            </a: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38856" y="0"/>
            <a:ext cx="1219144" cy="1577716"/>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9704" y="3096595"/>
            <a:ext cx="1565296" cy="2446414"/>
          </a:xfrm>
          <a:prstGeom prst="rect">
            <a:avLst/>
          </a:prstGeom>
        </p:spPr>
      </p:pic>
    </p:spTree>
    <p:extLst>
      <p:ext uri="{BB962C8B-B14F-4D97-AF65-F5344CB8AC3E}">
        <p14:creationId xmlns:p14="http://schemas.microsoft.com/office/powerpoint/2010/main" val="33335798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a:off x="357166" y="2143108"/>
            <a:ext cx="621513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utoShape 24"/>
          <p:cNvSpPr>
            <a:spLocks noChangeArrowheads="1"/>
          </p:cNvSpPr>
          <p:nvPr/>
        </p:nvSpPr>
        <p:spPr bwMode="auto">
          <a:xfrm>
            <a:off x="0" y="0"/>
            <a:ext cx="6858000" cy="1785918"/>
          </a:xfrm>
          <a:prstGeom prst="rtTriangle">
            <a:avLst/>
          </a:prstGeom>
          <a:solidFill>
            <a:srgbClr val="000000"/>
          </a:solidFill>
          <a:ln w="9525">
            <a:solidFill>
              <a:schemeClr val="tx1"/>
            </a:solidFill>
            <a:miter lim="800000"/>
            <a:headEnd/>
            <a:tailEnd/>
          </a:ln>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CA" sz="2400" b="1" i="1" dirty="0" smtClean="0">
                <a:solidFill>
                  <a:schemeClr val="bg1"/>
                </a:solidFill>
              </a:rPr>
              <a:t>London </a:t>
            </a:r>
            <a:r>
              <a:rPr lang="en-CA" sz="2400" b="1" i="1" dirty="0" smtClean="0">
                <a:solidFill>
                  <a:schemeClr val="bg1"/>
                </a:solidFill>
              </a:rPr>
              <a:t>Knights</a:t>
            </a:r>
          </a:p>
          <a:p>
            <a:pPr>
              <a:defRPr/>
            </a:pPr>
            <a:r>
              <a:rPr lang="en-CA" sz="2400" b="1" i="1" dirty="0" smtClean="0">
                <a:solidFill>
                  <a:schemeClr val="bg1"/>
                </a:solidFill>
              </a:rPr>
              <a:t>Consultants </a:t>
            </a:r>
            <a:r>
              <a:rPr lang="en-CA" sz="2400" b="1" i="1" dirty="0" smtClean="0">
                <a:solidFill>
                  <a:schemeClr val="bg1"/>
                </a:solidFill>
              </a:rPr>
              <a:t> </a:t>
            </a:r>
            <a:r>
              <a:rPr lang="en-CA" sz="2800" b="1" i="1" dirty="0" smtClean="0">
                <a:solidFill>
                  <a:schemeClr val="bg1"/>
                </a:solidFill>
              </a:rPr>
              <a:t/>
            </a:r>
            <a:br>
              <a:rPr lang="en-CA" sz="2800" b="1" i="1" dirty="0" smtClean="0">
                <a:solidFill>
                  <a:schemeClr val="bg1"/>
                </a:solidFill>
              </a:rPr>
            </a:br>
            <a:endParaRPr lang="en-US" sz="2000" i="1" dirty="0">
              <a:ln w="18415" cmpd="sng">
                <a:solidFill>
                  <a:srgbClr val="FFFFFF"/>
                </a:solidFill>
                <a:prstDash val="solid"/>
              </a:ln>
              <a:solidFill>
                <a:schemeClr val="bg1"/>
              </a:solidFill>
              <a:effectLst>
                <a:outerShdw blurRad="63500" dir="3600000" algn="tl" rotWithShape="0">
                  <a:srgbClr val="000000">
                    <a:alpha val="70000"/>
                  </a:srgbClr>
                </a:outerShdw>
              </a:effectLst>
              <a:latin typeface="Calibri" pitchFamily="34" charset="0"/>
              <a:cs typeface="Arial" pitchFamily="34" charset="0"/>
            </a:endParaRPr>
          </a:p>
        </p:txBody>
      </p:sp>
      <p:cxnSp>
        <p:nvCxnSpPr>
          <p:cNvPr id="12" name="Straight Connector 11"/>
          <p:cNvCxnSpPr/>
          <p:nvPr/>
        </p:nvCxnSpPr>
        <p:spPr>
          <a:xfrm>
            <a:off x="500042" y="0"/>
            <a:ext cx="6357958" cy="16430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85728" y="1785918"/>
            <a:ext cx="5429288" cy="400110"/>
          </a:xfrm>
          <a:prstGeom prst="rect">
            <a:avLst/>
          </a:prstGeom>
          <a:noFill/>
        </p:spPr>
        <p:txBody>
          <a:bodyPr wrap="square" rtlCol="0">
            <a:spAutoFit/>
          </a:bodyPr>
          <a:lstStyle/>
          <a:p>
            <a:r>
              <a:rPr lang="en-CA" sz="2000" b="1" i="1" dirty="0" smtClean="0"/>
              <a:t>DALE HUNTER, </a:t>
            </a:r>
            <a:r>
              <a:rPr lang="en-CA" sz="2000" i="1" dirty="0" smtClean="0"/>
              <a:t>Owner, President &amp; Head Coach</a:t>
            </a:r>
            <a:endParaRPr lang="en-CA" sz="2000" b="1" i="1" dirty="0"/>
          </a:p>
        </p:txBody>
      </p:sp>
      <p:sp>
        <p:nvSpPr>
          <p:cNvPr id="2049" name="Rectangle 1"/>
          <p:cNvSpPr>
            <a:spLocks noChangeArrowheads="1"/>
          </p:cNvSpPr>
          <p:nvPr/>
        </p:nvSpPr>
        <p:spPr bwMode="auto">
          <a:xfrm>
            <a:off x="1285860" y="1725796"/>
            <a:ext cx="5572140" cy="26314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sz="1100" dirty="0" smtClean="0"/>
          </a:p>
          <a:p>
            <a:endParaRPr lang="en-US" sz="1100" dirty="0" smtClean="0"/>
          </a:p>
          <a:p>
            <a:r>
              <a:rPr lang="en-US" sz="1100" dirty="0" smtClean="0"/>
              <a:t>Dale begins his </a:t>
            </a:r>
            <a:r>
              <a:rPr lang="en-US" sz="1100" dirty="0" smtClean="0"/>
              <a:t>14</a:t>
            </a:r>
            <a:r>
              <a:rPr lang="en-US" sz="1100" baseline="30000" dirty="0" smtClean="0"/>
              <a:t>th</a:t>
            </a:r>
            <a:r>
              <a:rPr lang="en-US" sz="1100" dirty="0" smtClean="0"/>
              <a:t> </a:t>
            </a:r>
            <a:r>
              <a:rPr lang="en-US" sz="1100" dirty="0" smtClean="0"/>
              <a:t>season as the Owner, President and Head Coach of the London Knights. Dale has been head coach of the London Knights Hockey Club from November 2001 – November 2011.  In 2011, Dale took the head coaching for the Washington Capitals of the National Hockey League but announced at the end of the season that he would be returning as head coach of the London Knights for the 2012-2013 season.  </a:t>
            </a:r>
          </a:p>
          <a:p>
            <a:r>
              <a:rPr lang="en-US" sz="1100" dirty="0" smtClean="0"/>
              <a:t>During his time with the London Knights, he has compiled a record of 431-184-23-23 in 593 games.  He has the Best Winning Percentage in the history of the OHL.  </a:t>
            </a:r>
            <a:endParaRPr lang="en-CA" sz="1100" dirty="0" smtClean="0"/>
          </a:p>
          <a:p>
            <a:r>
              <a:rPr lang="en-US" sz="1100" dirty="0" smtClean="0"/>
              <a:t>Dale became the fastest coach in the history of the OHL to record 300 wins when he won his 300</a:t>
            </a:r>
            <a:r>
              <a:rPr lang="en-US" sz="1100" baseline="30000" dirty="0" smtClean="0"/>
              <a:t>th</a:t>
            </a:r>
            <a:r>
              <a:rPr lang="en-US" sz="1100" dirty="0" smtClean="0"/>
              <a:t> game in the 1</a:t>
            </a:r>
            <a:r>
              <a:rPr lang="en-US" sz="1100" baseline="30000" dirty="0" smtClean="0"/>
              <a:t>st</a:t>
            </a:r>
            <a:r>
              <a:rPr lang="en-US" sz="1100" dirty="0" smtClean="0"/>
              <a:t> game of the 2008-2009 season….He was named Canadian Hockey League Coach of the Year in 2003-2004 and led the London Knights to their 1</a:t>
            </a:r>
            <a:r>
              <a:rPr lang="en-US" sz="1100" baseline="30000" dirty="0" smtClean="0"/>
              <a:t>st</a:t>
            </a:r>
            <a:r>
              <a:rPr lang="en-US" sz="1100" dirty="0" smtClean="0"/>
              <a:t> ever Memorial Cup Championship in 2004-2005 after compiling an CHL Record of 59-7-2-0 and then going 20-2-0-0 in the play-offs.</a:t>
            </a:r>
          </a:p>
          <a:p>
            <a:endParaRPr lang="en-US" sz="1100" dirty="0" smtClean="0"/>
          </a:p>
        </p:txBody>
      </p:sp>
      <p:pic>
        <p:nvPicPr>
          <p:cNvPr id="2050" name="Picture 2" descr="http://londonknights.com/images/staff_template/management_d_hunter.jpg"/>
          <p:cNvPicPr>
            <a:picLocks noChangeAspect="1" noChangeArrowheads="1"/>
          </p:cNvPicPr>
          <p:nvPr/>
        </p:nvPicPr>
        <p:blipFill>
          <a:blip r:embed="rId3" cstate="print"/>
          <a:stretch>
            <a:fillRect/>
          </a:stretch>
        </p:blipFill>
        <p:spPr bwMode="auto">
          <a:xfrm>
            <a:off x="214290" y="2357422"/>
            <a:ext cx="1143008" cy="1428760"/>
          </a:xfrm>
          <a:prstGeom prst="rect">
            <a:avLst/>
          </a:prstGeom>
          <a:ln>
            <a:noFill/>
          </a:ln>
          <a:effectLst>
            <a:softEdge rad="112500"/>
          </a:effectLst>
        </p:spPr>
      </p:pic>
      <p:sp>
        <p:nvSpPr>
          <p:cNvPr id="13" name="Rectangle 12"/>
          <p:cNvSpPr/>
          <p:nvPr/>
        </p:nvSpPr>
        <p:spPr>
          <a:xfrm>
            <a:off x="428580" y="4191000"/>
            <a:ext cx="6429420" cy="1954381"/>
          </a:xfrm>
          <a:prstGeom prst="rect">
            <a:avLst/>
          </a:prstGeom>
        </p:spPr>
        <p:txBody>
          <a:bodyPr wrap="square">
            <a:spAutoFit/>
          </a:bodyPr>
          <a:lstStyle/>
          <a:p>
            <a:r>
              <a:rPr lang="en-US" sz="1100" dirty="0" smtClean="0"/>
              <a:t>During his time as coach of the London Knights the team has won 50 or more games 3 times and finished 1</a:t>
            </a:r>
            <a:r>
              <a:rPr lang="en-US" sz="1100" baseline="30000" dirty="0" smtClean="0"/>
              <a:t>st</a:t>
            </a:r>
            <a:r>
              <a:rPr lang="en-US" sz="1100" dirty="0" smtClean="0"/>
              <a:t> in the OHL 4 times. Last season marked the 6</a:t>
            </a:r>
            <a:r>
              <a:rPr lang="en-US" sz="1100" baseline="30000" dirty="0" smtClean="0"/>
              <a:t>th</a:t>
            </a:r>
            <a:r>
              <a:rPr lang="en-US" sz="1100" dirty="0" smtClean="0"/>
              <a:t> time in 9 years his team finished with 100 points or more. During his time he has worked with current NHLer’s such as Rick Nash , Corey Perry, Brandon Prust, David Bolland, Sam Gagner, and Patrick Kane. During his time with London he has also coached three 1</a:t>
            </a:r>
            <a:r>
              <a:rPr lang="en-US" sz="1100" baseline="30000" dirty="0" smtClean="0"/>
              <a:t>st</a:t>
            </a:r>
            <a:r>
              <a:rPr lang="en-US" sz="1100" dirty="0" smtClean="0"/>
              <a:t> Overall NHL Draft Picks during their Draft Year ( Rick Nash in 2002, Patrick Kane in 2007 and John Tavares in 2009 ). Prior to purchasing the London Knights in May 2000 from the Tarry Family , Dale served as Director of Player Development for the Washington Capitals in 1999-2000. As a player Dale spent 19 seasons in the National Hockey League with the Quebec Nordiques, Washington Capitals and Colorado Avalanche. His # 32 was retired by the Washington Capitals following his career. He is a graduate of the Ontario Hockey League having played for both the Kitchener Rangers and Sudbury Wolves. In the offseason Dale enjoys horse-racing, farming and golf.</a:t>
            </a:r>
            <a:endParaRPr lang="en-CA" sz="1100" dirty="0"/>
          </a:p>
        </p:txBody>
      </p:sp>
      <p:graphicFrame>
        <p:nvGraphicFramePr>
          <p:cNvPr id="14" name="Table 13"/>
          <p:cNvGraphicFramePr>
            <a:graphicFrameLocks noGrp="1"/>
          </p:cNvGraphicFramePr>
          <p:nvPr/>
        </p:nvGraphicFramePr>
        <p:xfrm>
          <a:off x="609600" y="6141085"/>
          <a:ext cx="5105399" cy="2389182"/>
        </p:xfrm>
        <a:graphic>
          <a:graphicData uri="http://schemas.openxmlformats.org/drawingml/2006/table">
            <a:tbl>
              <a:tblPr/>
              <a:tblGrid>
                <a:gridCol w="1063623"/>
                <a:gridCol w="1161807"/>
                <a:gridCol w="531416"/>
                <a:gridCol w="426088"/>
                <a:gridCol w="446379"/>
                <a:gridCol w="471739"/>
                <a:gridCol w="471739"/>
                <a:gridCol w="532608"/>
              </a:tblGrid>
              <a:tr h="169571">
                <a:tc>
                  <a:txBody>
                    <a:bodyPr/>
                    <a:lstStyle/>
                    <a:p>
                      <a:pPr algn="ctr" fontAlgn="b"/>
                      <a:r>
                        <a:rPr lang="en-CA" sz="1000" b="1" i="0" u="none" strike="noStrike" dirty="0" smtClean="0">
                          <a:solidFill>
                            <a:srgbClr val="FFFFFF"/>
                          </a:solidFill>
                          <a:latin typeface="Calibri"/>
                        </a:rPr>
                        <a:t>YEAR</a:t>
                      </a:r>
                      <a:r>
                        <a:rPr lang="en-CA" sz="1000" b="1" i="0" u="none" strike="noStrike" baseline="0" dirty="0" smtClean="0">
                          <a:solidFill>
                            <a:srgbClr val="FFFFFF"/>
                          </a:solidFill>
                          <a:latin typeface="Calibri"/>
                        </a:rPr>
                        <a:t> (Last 10)</a:t>
                      </a:r>
                      <a:endParaRPr lang="en-CA" sz="1000" b="1" i="0" u="none" strike="noStrike" dirty="0">
                        <a:solidFill>
                          <a:srgbClr val="FFFFFF"/>
                        </a:solidFill>
                        <a:latin typeface="Calibri"/>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CA" sz="1000" b="1" i="0" u="none" strike="noStrike" dirty="0">
                          <a:solidFill>
                            <a:srgbClr val="FFFFFF"/>
                          </a:solidFill>
                          <a:latin typeface="Calibri"/>
                        </a:rPr>
                        <a:t>CLUB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CA" sz="1000" b="1" i="0" u="none" strike="noStrike" dirty="0">
                          <a:solidFill>
                            <a:srgbClr val="FFFFFF"/>
                          </a:solidFill>
                          <a:latin typeface="Calibri"/>
                        </a:rPr>
                        <a:t>GP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CA" sz="1000" b="1" i="0" u="none" strike="noStrike" dirty="0">
                          <a:solidFill>
                            <a:srgbClr val="FFFFFF"/>
                          </a:solidFill>
                          <a:latin typeface="Calibri"/>
                        </a:rPr>
                        <a:t>W</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CA" sz="1000" b="1" i="0" u="none" strike="noStrike" dirty="0">
                          <a:solidFill>
                            <a:srgbClr val="FFFFFF"/>
                          </a:solidFill>
                          <a:latin typeface="Calibri"/>
                        </a:rPr>
                        <a:t>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CA" sz="1000" b="1" i="0" u="none" strike="noStrike" dirty="0">
                          <a:solidFill>
                            <a:srgbClr val="FFFFFF"/>
                          </a:solidFill>
                          <a:latin typeface="Calibri"/>
                        </a:rPr>
                        <a:t>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CA" sz="1000" b="1" i="0" u="none" strike="noStrike" dirty="0">
                          <a:solidFill>
                            <a:srgbClr val="FFFFFF"/>
                          </a:solidFill>
                          <a:latin typeface="Calibri"/>
                        </a:rPr>
                        <a:t>OTL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CA" sz="1000" b="1" i="0" u="none" strike="noStrike" dirty="0">
                          <a:solidFill>
                            <a:srgbClr val="FFFFFF"/>
                          </a:solidFill>
                          <a:latin typeface="Calibri"/>
                        </a:rPr>
                        <a:t>PTS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69571">
                <a:tc>
                  <a:txBody>
                    <a:bodyPr/>
                    <a:lstStyle/>
                    <a:p>
                      <a:pPr algn="ctr" fontAlgn="b"/>
                      <a:r>
                        <a:rPr lang="en-CA" sz="1000" b="0" i="0" u="none" strike="noStrike" dirty="0">
                          <a:solidFill>
                            <a:srgbClr val="000000"/>
                          </a:solidFill>
                          <a:latin typeface="Calibri"/>
                        </a:rPr>
                        <a:t> 03-04</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London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110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571">
                <a:tc>
                  <a:txBody>
                    <a:bodyPr/>
                    <a:lstStyle/>
                    <a:p>
                      <a:pPr algn="ctr" fontAlgn="b"/>
                      <a:r>
                        <a:rPr lang="en-CA" sz="1000" b="0" i="0" u="none" strike="noStrike" dirty="0">
                          <a:solidFill>
                            <a:srgbClr val="000000"/>
                          </a:solidFill>
                          <a:latin typeface="Calibri"/>
                        </a:rPr>
                        <a:t> 04-05</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London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120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571">
                <a:tc>
                  <a:txBody>
                    <a:bodyPr/>
                    <a:lstStyle/>
                    <a:p>
                      <a:pPr algn="ctr" fontAlgn="b"/>
                      <a:r>
                        <a:rPr lang="en-CA" sz="1000" b="0" i="0" u="none" strike="noStrike" dirty="0">
                          <a:solidFill>
                            <a:srgbClr val="000000"/>
                          </a:solidFill>
                          <a:latin typeface="Calibri"/>
                        </a:rPr>
                        <a:t> 05-06</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London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102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571">
                <a:tc>
                  <a:txBody>
                    <a:bodyPr/>
                    <a:lstStyle/>
                    <a:p>
                      <a:pPr algn="ctr" fontAlgn="b"/>
                      <a:r>
                        <a:rPr lang="en-CA" sz="1000" b="0" i="0" u="none" strike="noStrike" dirty="0">
                          <a:solidFill>
                            <a:srgbClr val="000000"/>
                          </a:solidFill>
                          <a:latin typeface="Calibri"/>
                        </a:rPr>
                        <a:t> 06-07</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London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104</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571">
                <a:tc>
                  <a:txBody>
                    <a:bodyPr/>
                    <a:lstStyle/>
                    <a:p>
                      <a:pPr algn="ctr" fontAlgn="b"/>
                      <a:r>
                        <a:rPr lang="en-CA" sz="1000" b="0" i="0" u="none" strike="noStrike" dirty="0">
                          <a:solidFill>
                            <a:srgbClr val="000000"/>
                          </a:solidFill>
                          <a:latin typeface="Calibri"/>
                        </a:rPr>
                        <a:t> 07-08</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London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82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571">
                <a:tc>
                  <a:txBody>
                    <a:bodyPr/>
                    <a:lstStyle/>
                    <a:p>
                      <a:pPr algn="ctr" fontAlgn="b"/>
                      <a:r>
                        <a:rPr lang="en-CA" sz="1000" b="0" i="0" u="none" strike="noStrike" dirty="0">
                          <a:solidFill>
                            <a:srgbClr val="000000"/>
                          </a:solidFill>
                          <a:latin typeface="Calibri"/>
                        </a:rPr>
                        <a:t> 08-09</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London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101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9571">
                <a:tc>
                  <a:txBody>
                    <a:bodyPr/>
                    <a:lstStyle/>
                    <a:p>
                      <a:pPr algn="ctr" fontAlgn="b"/>
                      <a:r>
                        <a:rPr lang="en-CA" sz="1000" b="0" i="0" u="none" strike="noStrike" dirty="0">
                          <a:solidFill>
                            <a:srgbClr val="000000"/>
                          </a:solidFill>
                          <a:latin typeface="Calibri"/>
                        </a:rPr>
                        <a:t> 09-10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London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a:solidFill>
                            <a:srgbClr val="000000"/>
                          </a:solidFill>
                          <a:latin typeface="Calibri"/>
                        </a:rPr>
                        <a:t>101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571">
                <a:tc>
                  <a:txBody>
                    <a:bodyPr/>
                    <a:lstStyle/>
                    <a:p>
                      <a:pPr algn="ctr" fontAlgn="b"/>
                      <a:r>
                        <a:rPr lang="en-CA" sz="1000" b="0" i="0" u="none" strike="noStrike" dirty="0" smtClean="0">
                          <a:solidFill>
                            <a:srgbClr val="000000"/>
                          </a:solidFill>
                          <a:latin typeface="Calibri"/>
                        </a:rPr>
                        <a:t>10-11</a:t>
                      </a:r>
                      <a:endParaRPr lang="en-CA"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smtClean="0">
                          <a:solidFill>
                            <a:srgbClr val="000000"/>
                          </a:solidFill>
                          <a:latin typeface="Calibri"/>
                        </a:rPr>
                        <a:t>London</a:t>
                      </a:r>
                      <a:endParaRPr lang="en-CA" sz="10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smtClean="0">
                          <a:solidFill>
                            <a:srgbClr val="000000"/>
                          </a:solidFill>
                          <a:latin typeface="Calibri"/>
                        </a:rPr>
                        <a:t>68</a:t>
                      </a:r>
                      <a:endParaRPr lang="en-CA" sz="10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smtClean="0">
                          <a:solidFill>
                            <a:srgbClr val="000000"/>
                          </a:solidFill>
                          <a:latin typeface="Calibri"/>
                        </a:rPr>
                        <a:t>34</a:t>
                      </a:r>
                      <a:endParaRPr lang="en-CA" sz="10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smtClean="0">
                          <a:solidFill>
                            <a:srgbClr val="000000"/>
                          </a:solidFill>
                          <a:latin typeface="Calibri"/>
                        </a:rPr>
                        <a:t>29</a:t>
                      </a:r>
                      <a:endParaRPr lang="en-CA" sz="10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smtClean="0">
                          <a:solidFill>
                            <a:srgbClr val="000000"/>
                          </a:solidFill>
                          <a:latin typeface="Calibri"/>
                        </a:rPr>
                        <a:t>0</a:t>
                      </a:r>
                      <a:endParaRPr lang="en-CA" sz="10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smtClean="0">
                          <a:solidFill>
                            <a:srgbClr val="000000"/>
                          </a:solidFill>
                          <a:latin typeface="Calibri"/>
                        </a:rPr>
                        <a:t>5</a:t>
                      </a:r>
                      <a:endParaRPr lang="en-CA" sz="10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smtClean="0">
                          <a:solidFill>
                            <a:srgbClr val="000000"/>
                          </a:solidFill>
                          <a:latin typeface="Calibri"/>
                        </a:rPr>
                        <a:t>73</a:t>
                      </a:r>
                      <a:endParaRPr lang="en-CA" sz="10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571">
                <a:tc>
                  <a:txBody>
                    <a:bodyPr/>
                    <a:lstStyle/>
                    <a:p>
                      <a:pPr algn="ctr" fontAlgn="b"/>
                      <a:r>
                        <a:rPr lang="en-CA" sz="1000" b="0" i="0" u="none" strike="noStrike" dirty="0" smtClean="0">
                          <a:solidFill>
                            <a:srgbClr val="000000"/>
                          </a:solidFill>
                          <a:latin typeface="Calibri"/>
                        </a:rPr>
                        <a:t>11-12</a:t>
                      </a:r>
                      <a:endParaRPr lang="en-CA"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smtClean="0">
                          <a:solidFill>
                            <a:srgbClr val="000000"/>
                          </a:solidFill>
                          <a:latin typeface="Calibri"/>
                        </a:rPr>
                        <a:t>London</a:t>
                      </a:r>
                      <a:endParaRPr lang="en-CA" sz="10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smtClean="0">
                          <a:solidFill>
                            <a:srgbClr val="000000"/>
                          </a:solidFill>
                          <a:latin typeface="Calibri"/>
                        </a:rPr>
                        <a:t>26</a:t>
                      </a:r>
                      <a:endParaRPr lang="en-CA" sz="10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smtClean="0">
                          <a:solidFill>
                            <a:srgbClr val="000000"/>
                          </a:solidFill>
                          <a:latin typeface="Calibri"/>
                        </a:rPr>
                        <a:t>20</a:t>
                      </a:r>
                      <a:endParaRPr lang="en-CA" sz="10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smtClean="0">
                          <a:solidFill>
                            <a:srgbClr val="000000"/>
                          </a:solidFill>
                          <a:latin typeface="Calibri"/>
                        </a:rPr>
                        <a:t>5</a:t>
                      </a:r>
                      <a:endParaRPr lang="en-CA" sz="10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smtClean="0">
                          <a:solidFill>
                            <a:srgbClr val="000000"/>
                          </a:solidFill>
                          <a:latin typeface="Calibri"/>
                        </a:rPr>
                        <a:t>0</a:t>
                      </a:r>
                      <a:endParaRPr lang="en-CA" sz="10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smtClean="0">
                          <a:solidFill>
                            <a:srgbClr val="000000"/>
                          </a:solidFill>
                          <a:latin typeface="Calibri"/>
                        </a:rPr>
                        <a:t>1</a:t>
                      </a:r>
                      <a:endParaRPr lang="en-CA" sz="10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smtClean="0">
                          <a:solidFill>
                            <a:srgbClr val="000000"/>
                          </a:solidFill>
                          <a:latin typeface="Calibri"/>
                        </a:rPr>
                        <a:t>41</a:t>
                      </a:r>
                      <a:endParaRPr lang="en-CA" sz="10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571">
                <a:tc>
                  <a:txBody>
                    <a:bodyPr/>
                    <a:lstStyle/>
                    <a:p>
                      <a:pPr algn="ctr" fontAlgn="b"/>
                      <a:r>
                        <a:rPr lang="en-CA" sz="1000" b="0" i="0" u="none" strike="noStrike" dirty="0" smtClean="0">
                          <a:solidFill>
                            <a:srgbClr val="000000"/>
                          </a:solidFill>
                          <a:latin typeface="Calibri"/>
                        </a:rPr>
                        <a:t>11-12</a:t>
                      </a:r>
                      <a:endParaRPr lang="en-CA"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smtClean="0">
                          <a:solidFill>
                            <a:srgbClr val="000000"/>
                          </a:solidFill>
                          <a:latin typeface="Calibri"/>
                        </a:rPr>
                        <a:t>Washington</a:t>
                      </a:r>
                      <a:endParaRPr lang="en-CA" sz="10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smtClean="0">
                          <a:solidFill>
                            <a:srgbClr val="000000"/>
                          </a:solidFill>
                          <a:latin typeface="Calibri"/>
                        </a:rPr>
                        <a:t>60</a:t>
                      </a:r>
                      <a:endParaRPr lang="en-CA" sz="10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smtClean="0">
                          <a:solidFill>
                            <a:srgbClr val="000000"/>
                          </a:solidFill>
                          <a:latin typeface="Calibri"/>
                        </a:rPr>
                        <a:t>30</a:t>
                      </a:r>
                      <a:endParaRPr lang="en-CA" sz="10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smtClean="0">
                          <a:solidFill>
                            <a:srgbClr val="000000"/>
                          </a:solidFill>
                          <a:latin typeface="Calibri"/>
                        </a:rPr>
                        <a:t>23</a:t>
                      </a:r>
                      <a:endParaRPr lang="en-CA" sz="10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smtClean="0">
                          <a:solidFill>
                            <a:srgbClr val="000000"/>
                          </a:solidFill>
                          <a:latin typeface="Calibri"/>
                        </a:rPr>
                        <a:t>0</a:t>
                      </a:r>
                      <a:endParaRPr lang="en-CA" sz="10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smtClean="0">
                          <a:solidFill>
                            <a:srgbClr val="000000"/>
                          </a:solidFill>
                          <a:latin typeface="Calibri"/>
                        </a:rPr>
                        <a:t>7</a:t>
                      </a:r>
                      <a:endParaRPr lang="en-CA" sz="10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smtClean="0">
                          <a:solidFill>
                            <a:srgbClr val="000000"/>
                          </a:solidFill>
                          <a:latin typeface="Calibri"/>
                        </a:rPr>
                        <a:t>67</a:t>
                      </a:r>
                      <a:endParaRPr lang="en-CA" sz="10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571">
                <a:tc>
                  <a:txBody>
                    <a:bodyPr/>
                    <a:lstStyle/>
                    <a:p>
                      <a:pPr algn="ctr" fontAlgn="b"/>
                      <a:r>
                        <a:rPr lang="en-CA" sz="1000" b="0" i="0" u="none" strike="noStrike" dirty="0" smtClean="0">
                          <a:solidFill>
                            <a:srgbClr val="000000"/>
                          </a:solidFill>
                          <a:latin typeface="Calibri"/>
                        </a:rPr>
                        <a:t>12-13</a:t>
                      </a:r>
                      <a:endParaRPr lang="en-CA" sz="10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smtClean="0">
                          <a:solidFill>
                            <a:srgbClr val="000000"/>
                          </a:solidFill>
                          <a:latin typeface="Calibri"/>
                        </a:rPr>
                        <a:t>London</a:t>
                      </a:r>
                      <a:endParaRPr lang="en-CA" sz="10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smtClean="0">
                          <a:solidFill>
                            <a:srgbClr val="000000"/>
                          </a:solidFill>
                          <a:latin typeface="Calibri"/>
                        </a:rPr>
                        <a:t>68</a:t>
                      </a:r>
                      <a:endParaRPr lang="en-CA" sz="10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smtClean="0">
                          <a:solidFill>
                            <a:srgbClr val="000000"/>
                          </a:solidFill>
                          <a:latin typeface="Calibri"/>
                        </a:rPr>
                        <a:t>50</a:t>
                      </a:r>
                      <a:endParaRPr lang="en-CA" sz="10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smtClean="0">
                          <a:solidFill>
                            <a:srgbClr val="000000"/>
                          </a:solidFill>
                          <a:latin typeface="Calibri"/>
                        </a:rPr>
                        <a:t>13</a:t>
                      </a:r>
                      <a:endParaRPr lang="en-CA" sz="10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smtClean="0">
                          <a:solidFill>
                            <a:srgbClr val="000000"/>
                          </a:solidFill>
                          <a:latin typeface="Calibri"/>
                        </a:rPr>
                        <a:t>2</a:t>
                      </a:r>
                      <a:endParaRPr lang="en-CA" sz="10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smtClean="0">
                          <a:solidFill>
                            <a:srgbClr val="000000"/>
                          </a:solidFill>
                          <a:latin typeface="Calibri"/>
                        </a:rPr>
                        <a:t>3</a:t>
                      </a:r>
                      <a:endParaRPr lang="en-CA" sz="10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CA" sz="1000" b="0" i="0" u="none" strike="noStrike" dirty="0" smtClean="0">
                          <a:solidFill>
                            <a:srgbClr val="000000"/>
                          </a:solidFill>
                          <a:latin typeface="Calibri"/>
                        </a:rPr>
                        <a:t>105</a:t>
                      </a:r>
                      <a:endParaRPr lang="en-CA" sz="10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724">
                <a:tc>
                  <a:txBody>
                    <a:bodyPr/>
                    <a:lstStyle/>
                    <a:p>
                      <a:pPr algn="ctr" fontAlgn="b"/>
                      <a:endParaRPr lang="en-CA" sz="1100" b="0" i="0" u="none" strike="noStrike" dirty="0">
                        <a:solidFill>
                          <a:srgbClr val="000000"/>
                        </a:solidFill>
                        <a:latin typeface="Calibri"/>
                      </a:endParaRPr>
                    </a:p>
                  </a:txBody>
                  <a:tcPr marL="9525" marR="9525" marT="9525"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CA" sz="1000" b="1" i="1" u="none" strike="noStrike" dirty="0" smtClean="0">
                          <a:solidFill>
                            <a:srgbClr val="FFFFFF"/>
                          </a:solidFill>
                          <a:latin typeface="Calibri"/>
                        </a:rPr>
                        <a:t>Career Totals</a:t>
                      </a:r>
                      <a:endParaRPr lang="en-CA" sz="1000" b="1" i="1" u="none" strike="noStrike" dirty="0">
                        <a:solidFill>
                          <a:srgbClr val="FFFFFF"/>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0000"/>
                    </a:solidFill>
                  </a:tcPr>
                </a:tc>
                <a:tc>
                  <a:txBody>
                    <a:bodyPr/>
                    <a:lstStyle/>
                    <a:p>
                      <a:pPr algn="ctr" fontAlgn="b"/>
                      <a:r>
                        <a:rPr lang="en-CA" sz="1100" b="1" i="1" u="none" strike="noStrike" dirty="0" smtClean="0">
                          <a:solidFill>
                            <a:srgbClr val="FFFFFF"/>
                          </a:solidFill>
                          <a:latin typeface="Calibri"/>
                        </a:rPr>
                        <a:t>756</a:t>
                      </a:r>
                      <a:endParaRPr lang="en-CA" sz="1100" b="1" i="1" u="none" strike="noStrike" dirty="0">
                        <a:solidFill>
                          <a:srgbClr val="FFFFFF"/>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0000"/>
                    </a:solidFill>
                  </a:tcPr>
                </a:tc>
                <a:tc>
                  <a:txBody>
                    <a:bodyPr/>
                    <a:lstStyle/>
                    <a:p>
                      <a:pPr algn="ctr" fontAlgn="b"/>
                      <a:r>
                        <a:rPr lang="en-CA" sz="1100" b="1" i="1" u="none" strike="noStrike" dirty="0" smtClean="0">
                          <a:solidFill>
                            <a:srgbClr val="FFFFFF"/>
                          </a:solidFill>
                          <a:latin typeface="Calibri"/>
                        </a:rPr>
                        <a:t>501</a:t>
                      </a:r>
                      <a:endParaRPr lang="en-CA" sz="1100" b="1" i="1" u="none" strike="noStrike" dirty="0">
                        <a:solidFill>
                          <a:srgbClr val="FFFFFF"/>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0000"/>
                    </a:solidFill>
                  </a:tcPr>
                </a:tc>
                <a:tc>
                  <a:txBody>
                    <a:bodyPr/>
                    <a:lstStyle/>
                    <a:p>
                      <a:pPr algn="ctr" fontAlgn="b"/>
                      <a:r>
                        <a:rPr lang="en-CA" sz="1100" b="1" i="1" u="none" strike="noStrike" dirty="0" smtClean="0">
                          <a:solidFill>
                            <a:srgbClr val="FFFFFF"/>
                          </a:solidFill>
                          <a:latin typeface="Calibri"/>
                        </a:rPr>
                        <a:t>202</a:t>
                      </a:r>
                      <a:endParaRPr lang="en-CA" sz="1100" b="1" i="1" u="none" strike="noStrike" dirty="0">
                        <a:solidFill>
                          <a:srgbClr val="FFFFFF"/>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0000"/>
                    </a:solidFill>
                  </a:tcPr>
                </a:tc>
                <a:tc>
                  <a:txBody>
                    <a:bodyPr/>
                    <a:lstStyle/>
                    <a:p>
                      <a:pPr algn="ctr" fontAlgn="b"/>
                      <a:r>
                        <a:rPr lang="en-CA" sz="1100" b="1" i="1" u="none" strike="noStrike" dirty="0" smtClean="0">
                          <a:solidFill>
                            <a:srgbClr val="FFFFFF"/>
                          </a:solidFill>
                          <a:latin typeface="Calibri"/>
                        </a:rPr>
                        <a:t>19</a:t>
                      </a:r>
                      <a:endParaRPr lang="en-CA" sz="1100" b="1" i="1" u="none" strike="noStrike" dirty="0">
                        <a:solidFill>
                          <a:srgbClr val="FFFFFF"/>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0000"/>
                    </a:solidFill>
                  </a:tcPr>
                </a:tc>
                <a:tc>
                  <a:txBody>
                    <a:bodyPr/>
                    <a:lstStyle/>
                    <a:p>
                      <a:pPr algn="ctr" fontAlgn="b"/>
                      <a:r>
                        <a:rPr lang="en-CA" sz="1100" b="1" i="1" u="none" strike="noStrike" dirty="0" smtClean="0">
                          <a:solidFill>
                            <a:srgbClr val="FFFFFF"/>
                          </a:solidFill>
                          <a:latin typeface="Calibri"/>
                        </a:rPr>
                        <a:t>34</a:t>
                      </a:r>
                      <a:endParaRPr lang="en-CA" sz="1100" b="1" i="1" u="none" strike="noStrike" dirty="0">
                        <a:solidFill>
                          <a:srgbClr val="FFFFFF"/>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0000"/>
                    </a:solidFill>
                  </a:tcPr>
                </a:tc>
                <a:tc>
                  <a:txBody>
                    <a:bodyPr/>
                    <a:lstStyle/>
                    <a:p>
                      <a:pPr algn="ctr" fontAlgn="b"/>
                      <a:r>
                        <a:rPr lang="en-CA" sz="1100" b="1" i="1" u="none" strike="noStrike" dirty="0" smtClean="0">
                          <a:solidFill>
                            <a:srgbClr val="FFFFFF"/>
                          </a:solidFill>
                          <a:latin typeface="Calibri"/>
                        </a:rPr>
                        <a:t>1055</a:t>
                      </a:r>
                      <a:endParaRPr lang="en-CA" sz="1100" b="1" i="1" u="none" strike="noStrike" dirty="0">
                        <a:solidFill>
                          <a:srgbClr val="FFFFFF"/>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0000"/>
                    </a:solidFill>
                  </a:tcPr>
                </a:tc>
              </a:tr>
              <a:tr h="169571">
                <a:tc>
                  <a:txBody>
                    <a:bodyPr/>
                    <a:lstStyle/>
                    <a:p>
                      <a:pPr algn="l" fontAlgn="b"/>
                      <a:endParaRPr lang="en-CA" sz="1100" b="0" i="0" u="none" strike="noStrike" dirty="0">
                        <a:solidFill>
                          <a:srgbClr val="000000"/>
                        </a:solidFill>
                        <a:latin typeface="Calibri"/>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CA" sz="1000" b="1" i="1" u="none" strike="noStrike" dirty="0">
                          <a:solidFill>
                            <a:srgbClr val="FFFFFF"/>
                          </a:solidFill>
                          <a:latin typeface="Calibri"/>
                        </a:rPr>
                        <a:t>Win%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0000"/>
                    </a:solidFill>
                  </a:tcPr>
                </a:tc>
                <a:tc>
                  <a:txBody>
                    <a:bodyPr/>
                    <a:lstStyle/>
                    <a:p>
                      <a:pPr algn="ctr" fontAlgn="b"/>
                      <a:r>
                        <a:rPr lang="en-CA" sz="1000" b="1" i="1" u="none" strike="noStrike" dirty="0" smtClean="0">
                          <a:solidFill>
                            <a:srgbClr val="FFFFFF"/>
                          </a:solidFill>
                          <a:latin typeface="Calibri"/>
                        </a:rPr>
                        <a:t>.675</a:t>
                      </a:r>
                      <a:endParaRPr lang="en-CA" sz="1000" b="1" i="1" u="none" strike="noStrike" dirty="0">
                        <a:solidFill>
                          <a:srgbClr val="FFFFFF"/>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0000"/>
                    </a:solidFill>
                  </a:tcPr>
                </a:tc>
                <a:tc>
                  <a:txBody>
                    <a:bodyPr/>
                    <a:lstStyle/>
                    <a:p>
                      <a:pPr algn="l" fontAlgn="b"/>
                      <a:endParaRPr lang="en-CA" sz="1100" b="0" i="1"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CA" sz="1100" b="0" i="1" u="none" strike="noStrike" dirty="0">
                        <a:solidFill>
                          <a:srgbClr val="000000"/>
                        </a:solidFill>
                        <a:latin typeface="Calibri"/>
                      </a:endParaRP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CA" sz="1100" b="0" i="1" u="none" strike="noStrike" dirty="0">
                        <a:solidFill>
                          <a:srgbClr val="000000"/>
                        </a:solidFill>
                        <a:latin typeface="Calibri"/>
                      </a:endParaRP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CA" sz="1100" b="0" i="1" u="none" strike="noStrike" dirty="0">
                        <a:solidFill>
                          <a:srgbClr val="000000"/>
                        </a:solidFill>
                        <a:latin typeface="Calibri"/>
                      </a:endParaRP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CA" sz="1100" b="0" i="1" u="none" strike="noStrike" dirty="0">
                        <a:solidFill>
                          <a:srgbClr val="000000"/>
                        </a:solidFill>
                        <a:latin typeface="Calibri"/>
                      </a:endParaRP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r>
            </a:tbl>
          </a:graphicData>
        </a:graphic>
      </p:graphicFrame>
      <p:pic>
        <p:nvPicPr>
          <p:cNvPr id="15" name="Picture 14" descr="http://en.academic.ru/pictures/enwiki/79/OntarioHockeyLeague.png"/>
          <p:cNvPicPr/>
          <p:nvPr/>
        </p:nvPicPr>
        <p:blipFill>
          <a:blip r:embed="rId4" cstate="print"/>
          <a:srcRect/>
          <a:stretch>
            <a:fillRect/>
          </a:stretch>
        </p:blipFill>
        <p:spPr bwMode="auto">
          <a:xfrm>
            <a:off x="5791200" y="8610600"/>
            <a:ext cx="919170" cy="357190"/>
          </a:xfrm>
          <a:prstGeom prst="rect">
            <a:avLst/>
          </a:prstGeom>
          <a:noFill/>
          <a:ln w="9525">
            <a:noFill/>
            <a:miter lim="800000"/>
            <a:headEnd/>
            <a:tailEnd/>
          </a:ln>
        </p:spPr>
      </p:pic>
      <p:pic>
        <p:nvPicPr>
          <p:cNvPr id="16" name="Picture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38856" y="0"/>
            <a:ext cx="1219144" cy="1577716"/>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25"/>
          <p:cNvSpPr>
            <a:spLocks noChangeArrowheads="1"/>
          </p:cNvSpPr>
          <p:nvPr/>
        </p:nvSpPr>
        <p:spPr bwMode="auto">
          <a:xfrm>
            <a:off x="4343400" y="7334269"/>
            <a:ext cx="2514600" cy="1661993"/>
          </a:xfrm>
          <a:prstGeom prst="rect">
            <a:avLst/>
          </a:prstGeom>
          <a:noFill/>
          <a:ln w="9525">
            <a:noFill/>
            <a:miter lim="800000"/>
            <a:headEnd/>
            <a:tailEnd/>
          </a:ln>
        </p:spPr>
        <p:txBody>
          <a:bodyPr wrap="square">
            <a:spAutoFit/>
          </a:bodyPr>
          <a:lstStyle/>
          <a:p>
            <a:pPr algn="r"/>
            <a:r>
              <a:rPr lang="en-US" b="1" dirty="0">
                <a:solidFill>
                  <a:schemeClr val="bg1"/>
                </a:solidFill>
                <a:latin typeface="Calibri" pitchFamily="-108" charset="0"/>
              </a:rPr>
              <a:t>Misha S. Donskov </a:t>
            </a:r>
          </a:p>
          <a:p>
            <a:pPr algn="r"/>
            <a:r>
              <a:rPr lang="en-US" sz="1400" dirty="0">
                <a:solidFill>
                  <a:schemeClr val="bg1"/>
                </a:solidFill>
                <a:latin typeface="Calibri" pitchFamily="-108" charset="0"/>
              </a:rPr>
              <a:t>The University of Western Ontario</a:t>
            </a:r>
          </a:p>
          <a:p>
            <a:pPr algn="r"/>
            <a:r>
              <a:rPr lang="en-US" sz="1400" dirty="0">
                <a:solidFill>
                  <a:schemeClr val="bg1"/>
                </a:solidFill>
                <a:latin typeface="Calibri" pitchFamily="-108" charset="0"/>
              </a:rPr>
              <a:t>Graduate School of Kinesiology </a:t>
            </a:r>
          </a:p>
          <a:p>
            <a:pPr algn="r"/>
            <a:r>
              <a:rPr lang="en-US" sz="1400" dirty="0">
                <a:solidFill>
                  <a:schemeClr val="bg1"/>
                </a:solidFill>
                <a:latin typeface="Calibri" pitchFamily="-108" charset="0"/>
              </a:rPr>
              <a:t>KIN </a:t>
            </a:r>
            <a:r>
              <a:rPr lang="en-US" sz="1400" dirty="0" smtClean="0">
                <a:solidFill>
                  <a:schemeClr val="bg1"/>
                </a:solidFill>
                <a:latin typeface="Calibri" pitchFamily="-108" charset="0"/>
              </a:rPr>
              <a:t>9630: Art  &amp; Science of Coaching</a:t>
            </a:r>
            <a:endParaRPr lang="en-US" sz="1400" dirty="0">
              <a:solidFill>
                <a:schemeClr val="bg1"/>
              </a:solidFill>
              <a:latin typeface="Calibri" pitchFamily="-108" charset="0"/>
            </a:endParaRPr>
          </a:p>
          <a:p>
            <a:pPr algn="r"/>
            <a:r>
              <a:rPr lang="en-US" sz="1400" dirty="0" smtClean="0">
                <a:solidFill>
                  <a:schemeClr val="bg1"/>
                </a:solidFill>
                <a:latin typeface="Calibri" pitchFamily="-108" charset="0"/>
              </a:rPr>
              <a:t>Dr. Bob La Rose</a:t>
            </a:r>
            <a:endParaRPr lang="en-US" sz="1400" dirty="0">
              <a:solidFill>
                <a:schemeClr val="bg1"/>
              </a:solidFill>
              <a:latin typeface="Calibri" pitchFamily="-108" charset="0"/>
            </a:endParaRPr>
          </a:p>
        </p:txBody>
      </p:sp>
      <p:pic>
        <p:nvPicPr>
          <p:cNvPr id="7" name="Picture 6" descr="http://en.academic.ru/pictures/enwiki/79/OntarioHockeyLeague.png"/>
          <p:cNvPicPr/>
          <p:nvPr/>
        </p:nvPicPr>
        <p:blipFill>
          <a:blip r:embed="rId3" cstate="print"/>
          <a:srcRect/>
          <a:stretch>
            <a:fillRect/>
          </a:stretch>
        </p:blipFill>
        <p:spPr bwMode="auto">
          <a:xfrm>
            <a:off x="5429264" y="8572528"/>
            <a:ext cx="1071570" cy="357190"/>
          </a:xfrm>
          <a:prstGeom prst="rect">
            <a:avLst/>
          </a:prstGeom>
          <a:noFill/>
          <a:ln w="9525">
            <a:noFill/>
            <a:miter lim="800000"/>
            <a:headEnd/>
            <a:tailEnd/>
          </a:ln>
        </p:spPr>
      </p:pic>
      <p:cxnSp>
        <p:nvCxnSpPr>
          <p:cNvPr id="11" name="Straight Connector 10"/>
          <p:cNvCxnSpPr/>
          <p:nvPr/>
        </p:nvCxnSpPr>
        <p:spPr>
          <a:xfrm>
            <a:off x="357166" y="2285984"/>
            <a:ext cx="621513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utoShape 24"/>
          <p:cNvSpPr>
            <a:spLocks noChangeArrowheads="1"/>
          </p:cNvSpPr>
          <p:nvPr/>
        </p:nvSpPr>
        <p:spPr bwMode="auto">
          <a:xfrm>
            <a:off x="0" y="0"/>
            <a:ext cx="6858000" cy="1785918"/>
          </a:xfrm>
          <a:prstGeom prst="rtTriangle">
            <a:avLst/>
          </a:prstGeom>
          <a:solidFill>
            <a:srgbClr val="000000"/>
          </a:solidFill>
          <a:ln w="9525">
            <a:solidFill>
              <a:schemeClr val="tx1"/>
            </a:solidFill>
            <a:miter lim="800000"/>
            <a:headEnd/>
            <a:tailEnd/>
          </a:ln>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CA" sz="2400" b="1" i="1" dirty="0" smtClean="0">
                <a:solidFill>
                  <a:schemeClr val="bg1"/>
                </a:solidFill>
              </a:rPr>
              <a:t>London </a:t>
            </a:r>
            <a:r>
              <a:rPr lang="en-CA" sz="2400" b="1" i="1" dirty="0">
                <a:solidFill>
                  <a:schemeClr val="bg1"/>
                </a:solidFill>
              </a:rPr>
              <a:t>Knights </a:t>
            </a:r>
            <a:endParaRPr lang="en-CA" sz="2400" b="1" i="1" dirty="0" smtClean="0">
              <a:solidFill>
                <a:schemeClr val="bg1"/>
              </a:solidFill>
            </a:endParaRPr>
          </a:p>
          <a:p>
            <a:pPr>
              <a:defRPr/>
            </a:pPr>
            <a:r>
              <a:rPr lang="en-CA" sz="2400" b="1" i="1" dirty="0" smtClean="0">
                <a:solidFill>
                  <a:schemeClr val="bg1"/>
                </a:solidFill>
              </a:rPr>
              <a:t>Consultants </a:t>
            </a:r>
            <a:r>
              <a:rPr lang="en-CA" sz="2800" b="1" i="1" dirty="0" smtClean="0">
                <a:solidFill>
                  <a:schemeClr val="bg1"/>
                </a:solidFill>
              </a:rPr>
              <a:t/>
            </a:r>
            <a:br>
              <a:rPr lang="en-CA" sz="2800" b="1" i="1" dirty="0" smtClean="0">
                <a:solidFill>
                  <a:schemeClr val="bg1"/>
                </a:solidFill>
              </a:rPr>
            </a:br>
            <a:endParaRPr lang="en-US" sz="2000" i="1" dirty="0">
              <a:ln w="18415" cmpd="sng">
                <a:solidFill>
                  <a:srgbClr val="FFFFFF"/>
                </a:solidFill>
                <a:prstDash val="solid"/>
              </a:ln>
              <a:solidFill>
                <a:schemeClr val="bg1"/>
              </a:solidFill>
              <a:effectLst>
                <a:outerShdw blurRad="63500" dir="3600000" algn="tl" rotWithShape="0">
                  <a:srgbClr val="000000">
                    <a:alpha val="70000"/>
                  </a:srgbClr>
                </a:outerShdw>
              </a:effectLst>
              <a:latin typeface="Calibri" pitchFamily="34" charset="0"/>
              <a:cs typeface="Arial" pitchFamily="34" charset="0"/>
            </a:endParaRPr>
          </a:p>
        </p:txBody>
      </p:sp>
      <p:cxnSp>
        <p:nvCxnSpPr>
          <p:cNvPr id="12" name="Straight Connector 11"/>
          <p:cNvCxnSpPr/>
          <p:nvPr/>
        </p:nvCxnSpPr>
        <p:spPr>
          <a:xfrm>
            <a:off x="500042" y="0"/>
            <a:ext cx="6357958" cy="16430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85728" y="1857356"/>
            <a:ext cx="6239616" cy="338554"/>
          </a:xfrm>
          <a:prstGeom prst="rect">
            <a:avLst/>
          </a:prstGeom>
          <a:noFill/>
        </p:spPr>
        <p:txBody>
          <a:bodyPr wrap="square" rtlCol="0">
            <a:spAutoFit/>
          </a:bodyPr>
          <a:lstStyle/>
          <a:p>
            <a:r>
              <a:rPr lang="en-CA" sz="1600" b="1" i="1" dirty="0" smtClean="0"/>
              <a:t>MARK HUNTER, </a:t>
            </a:r>
            <a:r>
              <a:rPr lang="en-CA" sz="1600" i="1" dirty="0" smtClean="0"/>
              <a:t>Owner/Vice President &amp; General Manager</a:t>
            </a:r>
            <a:endParaRPr lang="en-CA" sz="1600" b="1" i="1" dirty="0"/>
          </a:p>
        </p:txBody>
      </p:sp>
      <p:sp>
        <p:nvSpPr>
          <p:cNvPr id="2049" name="Rectangle 1"/>
          <p:cNvSpPr>
            <a:spLocks noChangeArrowheads="1"/>
          </p:cNvSpPr>
          <p:nvPr/>
        </p:nvSpPr>
        <p:spPr bwMode="auto">
          <a:xfrm>
            <a:off x="1142984" y="2438400"/>
            <a:ext cx="5715016"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1200" dirty="0" smtClean="0"/>
              <a:t>Mark begins his </a:t>
            </a:r>
            <a:r>
              <a:rPr lang="en-US" sz="1200" dirty="0" smtClean="0"/>
              <a:t>14</a:t>
            </a:r>
            <a:r>
              <a:rPr lang="en-US" sz="1200" baseline="30000" dirty="0" smtClean="0"/>
              <a:t>th</a:t>
            </a:r>
            <a:r>
              <a:rPr lang="en-US" sz="1200" dirty="0" smtClean="0"/>
              <a:t> </a:t>
            </a:r>
            <a:r>
              <a:rPr lang="en-US" sz="1200" dirty="0" smtClean="0"/>
              <a:t>season as Owner/Vice President and General Manager of the London Knights Hockey Club. In November 2011 Mark assumed the role Head Coach leading the London Knights  to an OHL Championship and Memorial Cup final with a 29-13-0 record in the regular season. During his 11 season’s as General Manager , the Hockey Club has turned into the one of the most successful organizations, both on and off the ice, in the history of the Ontario Hockey League. Under Mark’s direction the team’s season ticket holder base has grown to a present number of 7,200 up from 1, 261 when the team was first purchased in May 2000. </a:t>
            </a:r>
            <a:endParaRPr lang="en-CA" sz="1200" dirty="0"/>
          </a:p>
        </p:txBody>
      </p:sp>
      <p:pic>
        <p:nvPicPr>
          <p:cNvPr id="2" name="Picture 2" descr="http://londonknights.com/images/staff_template/management_m_hunter.jpg"/>
          <p:cNvPicPr>
            <a:picLocks noChangeAspect="1" noChangeArrowheads="1"/>
          </p:cNvPicPr>
          <p:nvPr/>
        </p:nvPicPr>
        <p:blipFill>
          <a:blip r:embed="rId4" cstate="print"/>
          <a:srcRect/>
          <a:stretch>
            <a:fillRect/>
          </a:stretch>
        </p:blipFill>
        <p:spPr bwMode="auto">
          <a:xfrm>
            <a:off x="107261" y="2339752"/>
            <a:ext cx="1178576" cy="1767865"/>
          </a:xfrm>
          <a:prstGeom prst="rect">
            <a:avLst/>
          </a:prstGeom>
          <a:ln>
            <a:noFill/>
          </a:ln>
          <a:effectLst>
            <a:softEdge rad="112500"/>
          </a:effectLst>
        </p:spPr>
      </p:pic>
      <p:sp>
        <p:nvSpPr>
          <p:cNvPr id="15" name="Rectangle 14"/>
          <p:cNvSpPr/>
          <p:nvPr/>
        </p:nvSpPr>
        <p:spPr>
          <a:xfrm>
            <a:off x="357166" y="4114800"/>
            <a:ext cx="6500834" cy="4616647"/>
          </a:xfrm>
          <a:prstGeom prst="rect">
            <a:avLst/>
          </a:prstGeom>
        </p:spPr>
        <p:txBody>
          <a:bodyPr wrap="square">
            <a:spAutoFit/>
          </a:bodyPr>
          <a:lstStyle/>
          <a:p>
            <a:r>
              <a:rPr lang="en-US" sz="1200" dirty="0" smtClean="0"/>
              <a:t>The team has sold out hundreds of games at the John Labatt Centre and continues to lead  the OHL in attendance each of the last 6 seasons.  The team also hosted multiple high status tournaments including the 2003 Canada Russia Challenge and the 2004 CHL Prospects Game. Mark was named Canadian Hockey League Executive of the Year in 2003 for his outstanding efforts and continues to remain a member of the OHL Competitions Committee playing a key role in providing feedback for rules, style of play, officiating and off-ice seminars.</a:t>
            </a:r>
            <a:br>
              <a:rPr lang="en-US" sz="1200" dirty="0" smtClean="0"/>
            </a:br>
            <a:r>
              <a:rPr lang="en-US" sz="1200" dirty="0" smtClean="0"/>
              <a:t>During his tenure running the Hockey Operations of the London Knights he has had 3 of his players drafted 1</a:t>
            </a:r>
            <a:r>
              <a:rPr lang="en-US" sz="1200" baseline="30000" dirty="0" smtClean="0"/>
              <a:t>st</a:t>
            </a:r>
            <a:r>
              <a:rPr lang="en-US" sz="1200" dirty="0" smtClean="0"/>
              <a:t> Overall in NHL Drafts with Rick Nash ( 1</a:t>
            </a:r>
            <a:r>
              <a:rPr lang="en-US" sz="1200" baseline="30000" dirty="0" smtClean="0"/>
              <a:t>st</a:t>
            </a:r>
            <a:r>
              <a:rPr lang="en-US" sz="1200" dirty="0" smtClean="0"/>
              <a:t> Overall , 2002 ) , Patrick Kane ( 1</a:t>
            </a:r>
            <a:r>
              <a:rPr lang="en-US" sz="1200" baseline="30000" dirty="0" smtClean="0"/>
              <a:t>st</a:t>
            </a:r>
            <a:r>
              <a:rPr lang="en-US" sz="1200" dirty="0" smtClean="0"/>
              <a:t> Overal, 2007 ) and John Tavares ( 1</a:t>
            </a:r>
            <a:r>
              <a:rPr lang="en-US" sz="1200" baseline="30000" dirty="0" smtClean="0"/>
              <a:t>st</a:t>
            </a:r>
            <a:r>
              <a:rPr lang="en-US" sz="1200" dirty="0" smtClean="0"/>
              <a:t> Overall, 2009 ).  Mark is also responsible for building the on ice team, and was the architect of the 2004-2005 Memorial Cup Champion London Knights who broke a CHL Record of 30 years  with 31 games unbeaten to open the season. The 2004-2005 team set 13 CHL Records and finished the season with an amazing record of 79-9-2-0 which was culminated with a 4-0 triumph over Sidney Crosby and the Rimouski Oceanic in the Memorial Cup Final. During his time with the Knights,  Mark has served on many committees in London and was responsible for the creation of the London Knights Charitable Foundation. During his tenure overseeing this foundation, the London Knights have donated approximately one million dollars to local charities. Mark and his brother Dale were also the Platinum Sponsors of the 2010 Special Olympics and pledged $ 100,000 to fund the games.  </a:t>
            </a:r>
          </a:p>
          <a:p>
            <a:r>
              <a:rPr lang="en-US" sz="1200" dirty="0" smtClean="0"/>
              <a:t>Prior to purchasing the London Knights, Mark played 12 seasons in the National Hockey League and was the 1</a:t>
            </a:r>
            <a:r>
              <a:rPr lang="en-US" sz="1200" baseline="30000" dirty="0" smtClean="0"/>
              <a:t>st</a:t>
            </a:r>
            <a:r>
              <a:rPr lang="en-US" sz="1200" dirty="0" smtClean="0"/>
              <a:t> Round Selection of the Montreal Canadiens at the 1981 NHL Draft.  He was a member of the 1989 Stanley Cup Champion Calgary Flames and is no stranger to being part of the OHL as he was the 1</a:t>
            </a:r>
            <a:r>
              <a:rPr lang="en-US" sz="1200" baseline="30000" dirty="0" smtClean="0"/>
              <a:t>st</a:t>
            </a:r>
            <a:r>
              <a:rPr lang="en-US" sz="1200" dirty="0" smtClean="0"/>
              <a:t> Overall Selection at the 1979 OHL Draft by the Brantford Alexanders. He and his wife Linda along with their 4 children reside in Oil Springs, Ontario. In the off season Mark enjoys farming and golfing. </a:t>
            </a:r>
            <a:endParaRPr lang="en-CA" sz="1200" dirty="0" smtClean="0"/>
          </a:p>
          <a:p>
            <a:r>
              <a:rPr lang="en-US" dirty="0" smtClean="0"/>
              <a:t> </a:t>
            </a:r>
            <a:endParaRPr lang="en-CA" dirty="0"/>
          </a:p>
        </p:txBody>
      </p:sp>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38856" y="0"/>
            <a:ext cx="1219144" cy="1577716"/>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2794</TotalTime>
  <Words>2073</Words>
  <Application>Microsoft Office PowerPoint</Application>
  <PresentationFormat>On-screen Show (4:3)</PresentationFormat>
  <Paragraphs>223</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Sponsorship Process from a Corporate Perspective</dc:title>
  <dc:creator>Misha</dc:creator>
  <cp:lastModifiedBy>Zimmer</cp:lastModifiedBy>
  <cp:revision>312</cp:revision>
  <cp:lastPrinted>2014-08-13T21:44:37Z</cp:lastPrinted>
  <dcterms:created xsi:type="dcterms:W3CDTF">2014-04-01T13:29:53Z</dcterms:created>
  <dcterms:modified xsi:type="dcterms:W3CDTF">2014-08-14T00:58:41Z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1762041778</vt:i4>
  </property>
  <property fmtid="{D5CDD505-2E9C-101B-9397-08002B2CF9AE}" pid="3" name="_NewReviewCycle">
    <vt:lpwstr/>
  </property>
  <property fmtid="{D5CDD505-2E9C-101B-9397-08002B2CF9AE}" pid="4" name="_EmailSubject">
    <vt:lpwstr>You ok with this to be posted on LJK website..?</vt:lpwstr>
  </property>
  <property fmtid="{D5CDD505-2E9C-101B-9397-08002B2CF9AE}" pid="5" name="_AuthorEmail">
    <vt:lpwstr>kevin.gardner.b4m0@statefarm.com</vt:lpwstr>
  </property>
  <property fmtid="{D5CDD505-2E9C-101B-9397-08002B2CF9AE}" pid="6" name="_AuthorEmailDisplayName">
    <vt:lpwstr>Kevin Gardner</vt:lpwstr>
  </property>
</Properties>
</file>